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320" r:id="rId7"/>
    <p:sldId id="326" r:id="rId8"/>
    <p:sldId id="324" r:id="rId9"/>
    <p:sldId id="327" r:id="rId10"/>
    <p:sldId id="318" r:id="rId11"/>
    <p:sldId id="312" r:id="rId12"/>
    <p:sldId id="286" r:id="rId13"/>
    <p:sldId id="314" r:id="rId14"/>
    <p:sldId id="329" r:id="rId15"/>
    <p:sldId id="330" r:id="rId16"/>
    <p:sldId id="331" r:id="rId17"/>
    <p:sldId id="332" r:id="rId18"/>
    <p:sldId id="262" r:id="rId19"/>
    <p:sldId id="268" r:id="rId20"/>
    <p:sldId id="311" r:id="rId21"/>
    <p:sldId id="333" r:id="rId22"/>
    <p:sldId id="334" r:id="rId23"/>
    <p:sldId id="274" r:id="rId24"/>
    <p:sldId id="298" r:id="rId25"/>
    <p:sldId id="319" r:id="rId26"/>
    <p:sldId id="328" r:id="rId27"/>
    <p:sldId id="279" r:id="rId28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맑은 고딕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velop" initials="d" lastIdx="1" clrIdx="0">
    <p:extLst>
      <p:ext uri="{19B8F6BF-5375-455C-9EA6-DF929625EA0E}">
        <p15:presenceInfo xmlns:p15="http://schemas.microsoft.com/office/powerpoint/2012/main" userId="develo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381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381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381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381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381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381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4F6F5"/>
          </a:solidFill>
        </a:fill>
      </a:tcStyle>
    </a:band2H>
    <a:firstCol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4F6F5"/>
          </a:solidFill>
        </a:fill>
      </a:tcStyle>
    </a:lastRow>
    <a:fir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38100" cap="flat">
              <a:solidFill>
                <a:srgbClr val="F4F6F5"/>
              </a:solidFill>
              <a:prstDash val="solid"/>
              <a:round/>
            </a:ln>
          </a:top>
          <a:bottom>
            <a:ln w="127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4F6F5"/>
        </a:fontRef>
        <a:srgbClr val="F4F6F5"/>
      </a:tcTxStyle>
      <a:tcStyle>
        <a:tcBdr>
          <a:left>
            <a:ln w="12700" cap="flat">
              <a:solidFill>
                <a:srgbClr val="F4F6F5"/>
              </a:solidFill>
              <a:prstDash val="solid"/>
              <a:round/>
            </a:ln>
          </a:left>
          <a:right>
            <a:ln w="12700" cap="flat">
              <a:solidFill>
                <a:srgbClr val="F4F6F5"/>
              </a:solidFill>
              <a:prstDash val="solid"/>
              <a:round/>
            </a:ln>
          </a:right>
          <a:top>
            <a:ln w="12700" cap="flat">
              <a:solidFill>
                <a:srgbClr val="F4F6F5"/>
              </a:solidFill>
              <a:prstDash val="solid"/>
              <a:round/>
            </a:ln>
          </a:top>
          <a:bottom>
            <a:ln w="38100" cap="flat">
              <a:solidFill>
                <a:srgbClr val="F4F6F5"/>
              </a:solidFill>
              <a:prstDash val="solid"/>
              <a:round/>
            </a:ln>
          </a:bottom>
          <a:insideH>
            <a:ln w="12700" cap="flat">
              <a:solidFill>
                <a:srgbClr val="F4F6F5"/>
              </a:solidFill>
              <a:prstDash val="solid"/>
              <a:round/>
            </a:ln>
          </a:insideH>
          <a:insideV>
            <a:ln w="12700" cap="flat">
              <a:solidFill>
                <a:srgbClr val="F4F6F5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24" autoAdjust="0"/>
    <p:restoredTop sz="94726"/>
  </p:normalViewPr>
  <p:slideViewPr>
    <p:cSldViewPr snapToGrid="0" snapToObjects="1">
      <p:cViewPr>
        <p:scale>
          <a:sx n="75" d="100"/>
          <a:sy n="75" d="100"/>
        </p:scale>
        <p:origin x="989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맑은 고딕"/>
      </a:defRPr>
    </a:lvl1pPr>
    <a:lvl2pPr indent="228600" latinLnBrk="0">
      <a:defRPr sz="1200">
        <a:latin typeface="+mj-lt"/>
        <a:ea typeface="+mj-ea"/>
        <a:cs typeface="+mj-cs"/>
        <a:sym typeface="맑은 고딕"/>
      </a:defRPr>
    </a:lvl2pPr>
    <a:lvl3pPr indent="457200" latinLnBrk="0">
      <a:defRPr sz="1200">
        <a:latin typeface="+mj-lt"/>
        <a:ea typeface="+mj-ea"/>
        <a:cs typeface="+mj-cs"/>
        <a:sym typeface="맑은 고딕"/>
      </a:defRPr>
    </a:lvl3pPr>
    <a:lvl4pPr indent="685800" latinLnBrk="0">
      <a:defRPr sz="1200">
        <a:latin typeface="+mj-lt"/>
        <a:ea typeface="+mj-ea"/>
        <a:cs typeface="+mj-cs"/>
        <a:sym typeface="맑은 고딕"/>
      </a:defRPr>
    </a:lvl4pPr>
    <a:lvl5pPr indent="914400" latinLnBrk="0">
      <a:defRPr sz="1200">
        <a:latin typeface="+mj-lt"/>
        <a:ea typeface="+mj-ea"/>
        <a:cs typeface="+mj-cs"/>
        <a:sym typeface="맑은 고딕"/>
      </a:defRPr>
    </a:lvl5pPr>
    <a:lvl6pPr indent="1143000" latinLnBrk="0">
      <a:defRPr sz="1200">
        <a:latin typeface="+mj-lt"/>
        <a:ea typeface="+mj-ea"/>
        <a:cs typeface="+mj-cs"/>
        <a:sym typeface="맑은 고딕"/>
      </a:defRPr>
    </a:lvl6pPr>
    <a:lvl7pPr indent="1371600" latinLnBrk="0">
      <a:defRPr sz="1200">
        <a:latin typeface="+mj-lt"/>
        <a:ea typeface="+mj-ea"/>
        <a:cs typeface="+mj-cs"/>
        <a:sym typeface="맑은 고딕"/>
      </a:defRPr>
    </a:lvl7pPr>
    <a:lvl8pPr indent="1600200" latinLnBrk="0">
      <a:defRPr sz="1200">
        <a:latin typeface="+mj-lt"/>
        <a:ea typeface="+mj-ea"/>
        <a:cs typeface="+mj-cs"/>
        <a:sym typeface="맑은 고딕"/>
      </a:defRPr>
    </a:lvl8pPr>
    <a:lvl9pPr indent="1828800" latinLnBrk="0">
      <a:defRPr sz="1200">
        <a:latin typeface="+mj-lt"/>
        <a:ea typeface="+mj-ea"/>
        <a:cs typeface="+mj-cs"/>
        <a:sym typeface="맑은 고딕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90" cy="823914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0">
              <a:buSzTx/>
              <a:buFontTx/>
              <a:buNone/>
              <a:defRPr sz="2400" b="1"/>
            </a:lvl2pPr>
            <a:lvl3pPr marL="0" indent="0">
              <a:buSzTx/>
              <a:buFontTx/>
              <a:buNone/>
              <a:defRPr sz="2400" b="1"/>
            </a:lvl3pPr>
            <a:lvl4pPr marL="0" indent="0">
              <a:buSzTx/>
              <a:buFontTx/>
              <a:buNone/>
              <a:defRPr sz="2400" b="1"/>
            </a:lvl4pPr>
            <a:lvl5pPr marL="0" indent="0">
              <a:buSzTx/>
              <a:buFontTx/>
              <a:buNone/>
              <a:defRPr sz="2400" b="1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839786" y="2057400"/>
            <a:ext cx="3932241" cy="3811588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제목 텍스트</a:t>
            </a:r>
          </a:p>
        </p:txBody>
      </p:sp>
      <p:sp>
        <p:nvSpPr>
          <p:cNvPr id="83" name="그림 개체 틀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080147" y="6404293"/>
            <a:ext cx="273654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맑은 고딕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7" Type="http://schemas.openxmlformats.org/officeDocument/2006/relationships/image" Target="../media/image2.png"/><Relationship Id="rId2" Type="http://schemas.microsoft.com/office/2007/relationships/media" Target="../media/media10.m4a"/><Relationship Id="rId1" Type="http://schemas.openxmlformats.org/officeDocument/2006/relationships/tags" Target="../tags/tag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6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image" Target="../media/image14.jpeg"/><Relationship Id="rId4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2.png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2.png"/><Relationship Id="rId4" Type="http://schemas.openxmlformats.org/officeDocument/2006/relationships/image" Target="../media/image2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6" Type="http://schemas.openxmlformats.org/officeDocument/2006/relationships/image" Target="../media/image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2.png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7" Type="http://schemas.openxmlformats.org/officeDocument/2006/relationships/image" Target="../media/image2.png"/><Relationship Id="rId2" Type="http://schemas.microsoft.com/office/2007/relationships/media" Target="../media/media9.m4a"/><Relationship Id="rId1" Type="http://schemas.openxmlformats.org/officeDocument/2006/relationships/tags" Target="../tags/tag4.xml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5" name="직선 연결선 3"/>
          <p:cNvSpPr/>
          <p:nvPr/>
        </p:nvSpPr>
        <p:spPr>
          <a:xfrm>
            <a:off x="5226115" y="2480926"/>
            <a:ext cx="0" cy="2658824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6" name="TextBox 35"/>
          <p:cNvSpPr txBox="1"/>
          <p:nvPr/>
        </p:nvSpPr>
        <p:spPr>
          <a:xfrm>
            <a:off x="5676451" y="2480926"/>
            <a:ext cx="6336706" cy="955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8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dirty="0"/>
              <a:t>CAPSTONE DESIGN</a:t>
            </a:r>
            <a:r>
              <a:rPr lang="en-US" altLang="ko-KR" dirty="0"/>
              <a:t> 02</a:t>
            </a:r>
            <a:r>
              <a:rPr dirty="0"/>
              <a:t> PRESENTATION</a:t>
            </a:r>
          </a:p>
        </p:txBody>
      </p:sp>
      <p:sp>
        <p:nvSpPr>
          <p:cNvPr id="97" name="TextBox 35"/>
          <p:cNvSpPr txBox="1"/>
          <p:nvPr/>
        </p:nvSpPr>
        <p:spPr>
          <a:xfrm>
            <a:off x="5715780" y="3508538"/>
            <a:ext cx="6336706" cy="16312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sz="2000" dirty="0"/>
              <a:t>NETWOD</a:t>
            </a:r>
          </a:p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dirty="0"/>
              <a:t>Team 14</a:t>
            </a:r>
          </a:p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endParaRPr lang="en-US" dirty="0"/>
          </a:p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sz="1650" b="1" dirty="0">
                <a:solidFill>
                  <a:schemeClr val="bg1"/>
                </a:solidFill>
              </a:rPr>
              <a:t>Kim </a:t>
            </a:r>
            <a:r>
              <a:rPr lang="en-US" altLang="ko-KR" sz="1650" b="1" dirty="0" err="1">
                <a:solidFill>
                  <a:schemeClr val="bg1"/>
                </a:solidFill>
              </a:rPr>
              <a:t>Jeong</a:t>
            </a:r>
            <a:r>
              <a:rPr lang="en-US" altLang="ko-KR" sz="1650" b="1" dirty="0">
                <a:solidFill>
                  <a:schemeClr val="bg1"/>
                </a:solidFill>
              </a:rPr>
              <a:t> </a:t>
            </a:r>
            <a:r>
              <a:rPr lang="en-US" altLang="ko-KR" sz="1650" b="1" dirty="0" err="1">
                <a:solidFill>
                  <a:schemeClr val="bg1"/>
                </a:solidFill>
              </a:rPr>
              <a:t>hoon</a:t>
            </a:r>
            <a:r>
              <a:rPr lang="en-US" altLang="ko-KR" sz="1650" b="1" dirty="0">
                <a:solidFill>
                  <a:schemeClr val="bg1"/>
                </a:solidFill>
              </a:rPr>
              <a:t>  </a:t>
            </a:r>
            <a:r>
              <a:rPr lang="en-US" sz="1650" b="1" dirty="0">
                <a:solidFill>
                  <a:schemeClr val="bg1"/>
                </a:solidFill>
              </a:rPr>
              <a:t>		</a:t>
            </a:r>
            <a:r>
              <a:rPr lang="en-US" sz="1650" dirty="0">
                <a:solidFill>
                  <a:schemeClr val="bg1"/>
                </a:solidFill>
              </a:rPr>
              <a:t>20146235</a:t>
            </a:r>
          </a:p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altLang="ko-KR" dirty="0"/>
              <a:t>Min </a:t>
            </a:r>
            <a:r>
              <a:rPr lang="en-US" dirty="0"/>
              <a:t>Sung </a:t>
            </a:r>
            <a:r>
              <a:rPr lang="en-US" dirty="0" err="1"/>
              <a:t>jae</a:t>
            </a:r>
            <a:r>
              <a:rPr lang="en-US" dirty="0"/>
              <a:t> 		20145223 </a:t>
            </a:r>
            <a:r>
              <a:rPr lang="en-US" altLang="ko-KR" sz="1600" b="1" u="sng" dirty="0">
                <a:solidFill>
                  <a:schemeClr val="bg1"/>
                </a:solidFill>
              </a:rPr>
              <a:t>(Presenter)</a:t>
            </a:r>
            <a:endParaRPr lang="en-US" dirty="0"/>
          </a:p>
          <a:p>
            <a:pPr>
              <a:defRPr sz="16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altLang="ko-KR" u="sng" dirty="0"/>
              <a:t>Go </a:t>
            </a:r>
            <a:r>
              <a:rPr lang="en-US" u="sng" dirty="0"/>
              <a:t>Sung </a:t>
            </a:r>
            <a:r>
              <a:rPr lang="en-US" u="sng" dirty="0" err="1"/>
              <a:t>ju</a:t>
            </a:r>
            <a:r>
              <a:rPr lang="en-US" u="sng" dirty="0"/>
              <a:t> 		20165245</a:t>
            </a:r>
            <a:endParaRPr u="sng" dirty="0"/>
          </a:p>
        </p:txBody>
      </p:sp>
      <p:pic>
        <p:nvPicPr>
          <p:cNvPr id="98" name="그림 13" descr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5371" y="2690241"/>
            <a:ext cx="1359068" cy="1359069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슬라이드 번호 개체 틀 6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</a:t>
            </a:fld>
            <a:endParaRPr dirty="0"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14CA5F45-841E-47CA-977F-863CA9DEEA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spd="med" advTm="1686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335546" y="474939"/>
            <a:ext cx="3505123" cy="701674"/>
            <a:chOff x="9742" y="-161078"/>
            <a:chExt cx="3505122" cy="701672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9742" y="-161078"/>
              <a:ext cx="3505122" cy="461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 [Min </a:t>
              </a:r>
              <a:r>
                <a:rPr lang="en-US" dirty="0" err="1"/>
                <a:t>sungjae</a:t>
              </a:r>
              <a:r>
                <a:rPr lang="en-US" dirty="0"/>
                <a:t>]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5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CF203424-D424-4F75-A4EC-EC6DF78D16A5}"/>
              </a:ext>
            </a:extLst>
          </p:cNvPr>
          <p:cNvPicPr/>
          <p:nvPr/>
        </p:nvPicPr>
        <p:blipFill rotWithShape="1">
          <a:blip r:embed="rId5"/>
          <a:srcRect r="1" b="43622"/>
          <a:stretch/>
        </p:blipFill>
        <p:spPr>
          <a:xfrm>
            <a:off x="2115741" y="1576970"/>
            <a:ext cx="5731446" cy="222532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2C033FA-FCEA-4031-A75F-3FBED8EC78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15741" y="4178251"/>
            <a:ext cx="2057400" cy="2181225"/>
          </a:xfrm>
          <a:prstGeom prst="rect">
            <a:avLst/>
          </a:prstGeom>
        </p:spPr>
      </p:pic>
      <p:sp>
        <p:nvSpPr>
          <p:cNvPr id="4" name="TextBox 9">
            <a:extLst>
              <a:ext uri="{FF2B5EF4-FFF2-40B4-BE49-F238E27FC236}">
                <a16:creationId xmlns:a16="http://schemas.microsoft.com/office/drawing/2014/main" id="{D7DB32BE-0EFF-485B-B0AD-730DE72B9110}"/>
              </a:ext>
            </a:extLst>
          </p:cNvPr>
          <p:cNvSpPr txBox="1"/>
          <p:nvPr/>
        </p:nvSpPr>
        <p:spPr>
          <a:xfrm>
            <a:off x="4981464" y="4374404"/>
            <a:ext cx="5634820" cy="954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Add </a:t>
            </a:r>
            <a:r>
              <a:rPr lang="en-US" altLang="ko-KR" sz="2800" dirty="0" err="1">
                <a:solidFill>
                  <a:schemeClr val="bg1">
                    <a:lumMod val="7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jexcel</a:t>
            </a:r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 </a:t>
            </a:r>
            <a:r>
              <a:rPr lang="en-US" altLang="ko-KR" sz="2800" dirty="0" err="1">
                <a:solidFill>
                  <a:schemeClr val="bg1">
                    <a:lumMod val="7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api</a:t>
            </a:r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 Library</a:t>
            </a:r>
            <a:endParaRPr lang="en-US" altLang="ko-KR" sz="2800" dirty="0">
              <a:solidFill>
                <a:schemeClr val="tx1"/>
              </a:solidFill>
              <a:latin typeface="Arial Nova" panose="020B0504020202020204" pitchFamily="34" charset="0"/>
              <a:cs typeface="IrisUPC" panose="020B0502040204020203" pitchFamily="34" charset="-34"/>
            </a:endParaRPr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>
                <a:latin typeface="Arial Nova" panose="020B0504020202020204" pitchFamily="34" charset="0"/>
              </a:rPr>
              <a:t>To </a:t>
            </a:r>
            <a:r>
              <a:rPr lang="en-US" sz="2800" spc="-150" dirty="0" err="1">
                <a:latin typeface="Arial Nova" panose="020B0504020202020204" pitchFamily="34" charset="0"/>
              </a:rPr>
              <a:t>Androi</a:t>
            </a:r>
            <a:r>
              <a:rPr lang="en-US" sz="2800" spc="-150" dirty="0">
                <a:latin typeface="Arial Nova" panose="020B0504020202020204" pitchFamily="34" charset="0"/>
              </a:rPr>
              <a:t> Studio for Excel file handling</a:t>
            </a:r>
            <a:endParaRPr sz="2800" spc="-150" dirty="0">
              <a:latin typeface="Arial Nova" panose="020B0504020202020204" pitchFamily="34" charset="0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667BF189-CADC-4385-B5D9-533C3FC8B83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8067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3298"/>
    </mc:Choice>
    <mc:Fallback>
      <p:transition advTm="33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527752" y="541256"/>
            <a:ext cx="3120712" cy="635357"/>
            <a:chOff x="201948" y="-94761"/>
            <a:chExt cx="3120711" cy="635355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985170" y="-94761"/>
              <a:ext cx="1554268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5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B242550-8324-4604-B961-2F0C3C94D56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470893" y="1811628"/>
            <a:ext cx="5731510" cy="3534410"/>
          </a:xfrm>
          <a:prstGeom prst="rect">
            <a:avLst/>
          </a:prstGeom>
        </p:spPr>
      </p:pic>
      <p:sp>
        <p:nvSpPr>
          <p:cNvPr id="2" name="TextBox 9">
            <a:extLst>
              <a:ext uri="{FF2B5EF4-FFF2-40B4-BE49-F238E27FC236}">
                <a16:creationId xmlns:a16="http://schemas.microsoft.com/office/drawing/2014/main" id="{E0DD291C-2815-4B4C-A089-13C58CC29B77}"/>
              </a:ext>
            </a:extLst>
          </p:cNvPr>
          <p:cNvSpPr txBox="1"/>
          <p:nvPr/>
        </p:nvSpPr>
        <p:spPr>
          <a:xfrm>
            <a:off x="5530082" y="2823396"/>
            <a:ext cx="5634820" cy="954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Test Read Excel file</a:t>
            </a:r>
            <a:endParaRPr lang="en-US" altLang="ko-KR" sz="2800" spc="-150" dirty="0">
              <a:solidFill>
                <a:schemeClr val="tx1">
                  <a:lumMod val="65000"/>
                  <a:lumOff val="35000"/>
                </a:schemeClr>
              </a:solidFill>
              <a:latin typeface="Arial Nova" panose="020B0504020202020204" pitchFamily="34" charset="0"/>
              <a:cs typeface="IrisUPC" panose="020B0502040204020203" pitchFamily="34" charset="-34"/>
            </a:endParaRP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In Android Studio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Arial Nova" panose="020B0504020202020204" pitchFamily="34" charset="0"/>
              <a:cs typeface="IrisUPC" panose="020B0502040204020203" pitchFamily="34" charset="-34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B63770E2-999C-4EE0-AF8A-9C5F8034883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06649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1342"/>
    </mc:Choice>
    <mc:Fallback>
      <p:transition advTm="31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527752" y="541256"/>
            <a:ext cx="3120712" cy="635357"/>
            <a:chOff x="201948" y="-94761"/>
            <a:chExt cx="3120711" cy="635355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985170" y="-94761"/>
              <a:ext cx="1554268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5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  <p:pic>
        <p:nvPicPr>
          <p:cNvPr id="3076" name="Picture 4" descr="파이썬으로 데이터베이스 다뤄보기! 로또 API로 받은 데이터를 내 데이터베이스 안에 쏘옥~ (python &amp; SQLite)">
            <a:extLst>
              <a:ext uri="{FF2B5EF4-FFF2-40B4-BE49-F238E27FC236}">
                <a16:creationId xmlns:a16="http://schemas.microsoft.com/office/drawing/2014/main" id="{AB470121-455B-4F09-BF76-90324EDDF1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522" y="2298356"/>
            <a:ext cx="4619829" cy="2182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9">
            <a:extLst>
              <a:ext uri="{FF2B5EF4-FFF2-40B4-BE49-F238E27FC236}">
                <a16:creationId xmlns:a16="http://schemas.microsoft.com/office/drawing/2014/main" id="{C3F67C85-3DC7-4F22-AC4A-BE26BEDC6000}"/>
              </a:ext>
            </a:extLst>
          </p:cNvPr>
          <p:cNvSpPr txBox="1"/>
          <p:nvPr/>
        </p:nvSpPr>
        <p:spPr>
          <a:xfrm>
            <a:off x="5310974" y="2697047"/>
            <a:ext cx="5634820" cy="1384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Implementation internal </a:t>
            </a: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Database SQLite</a:t>
            </a: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To save Excel Data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33648D71-A692-4566-8B4F-BC2336183F6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27810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2714"/>
    </mc:Choice>
    <mc:Fallback>
      <p:transition advTm="32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527752" y="541256"/>
            <a:ext cx="3120712" cy="635357"/>
            <a:chOff x="201948" y="-94761"/>
            <a:chExt cx="3120711" cy="635355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985170" y="-94761"/>
              <a:ext cx="1554268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5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067FBD-6EE7-443C-87CF-5741C7324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0242" y="1619439"/>
            <a:ext cx="5631618" cy="4132434"/>
          </a:xfrm>
          <a:prstGeom prst="rect">
            <a:avLst/>
          </a:prstGeom>
        </p:spPr>
      </p:pic>
      <p:sp>
        <p:nvSpPr>
          <p:cNvPr id="4" name="TextBox 9">
            <a:extLst>
              <a:ext uri="{FF2B5EF4-FFF2-40B4-BE49-F238E27FC236}">
                <a16:creationId xmlns:a16="http://schemas.microsoft.com/office/drawing/2014/main" id="{CB7E64A2-CCFB-4C0F-BEB3-6ED0B61131A7}"/>
              </a:ext>
            </a:extLst>
          </p:cNvPr>
          <p:cNvSpPr txBox="1"/>
          <p:nvPr/>
        </p:nvSpPr>
        <p:spPr>
          <a:xfrm>
            <a:off x="7490460" y="2826587"/>
            <a:ext cx="3455334" cy="1384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latin typeface="Noto Sans"/>
              </a:rPr>
              <a:t>Utilize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Noto Sans"/>
              </a:rPr>
              <a:t> internal classes to implement </a:t>
            </a: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b="0" i="0" dirty="0">
                <a:solidFill>
                  <a:srgbClr val="000000"/>
                </a:solidFill>
                <a:effectLst/>
                <a:latin typeface="Noto Sans"/>
              </a:rPr>
              <a:t>a database </a:t>
            </a:r>
            <a:r>
              <a:rPr lang="en-US" altLang="ko-KR" sz="2800" b="0" i="0" dirty="0" err="1">
                <a:solidFill>
                  <a:srgbClr val="000000"/>
                </a:solidFill>
                <a:effectLst/>
                <a:latin typeface="Noto Sans"/>
              </a:rPr>
              <a:t>fram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 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054D1C8F-782F-4288-AD22-134177668F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906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6164"/>
    </mc:Choice>
    <mc:Fallback>
      <p:transition advTm="361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117693" y="575270"/>
            <a:ext cx="4062968" cy="601343"/>
            <a:chOff x="-208111" y="-60747"/>
            <a:chExt cx="4062967" cy="601341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-208111" y="-60747"/>
              <a:ext cx="4062967" cy="461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 [Kim </a:t>
              </a:r>
              <a:r>
                <a:rPr lang="en-US" dirty="0" err="1"/>
                <a:t>jeong</a:t>
              </a:r>
              <a:r>
                <a:rPr lang="en-US" dirty="0"/>
                <a:t> </a:t>
              </a:r>
              <a:r>
                <a:rPr lang="en-US" dirty="0" err="1"/>
                <a:t>hoon</a:t>
              </a:r>
              <a:r>
                <a:rPr lang="en-US" dirty="0"/>
                <a:t>]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5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2CDB36B-0F96-441D-BDED-BC5DE3EB390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180" y="1507135"/>
            <a:ext cx="2684120" cy="4705108"/>
          </a:xfrm>
          <a:prstGeom prst="rect">
            <a:avLst/>
          </a:prstGeom>
        </p:spPr>
      </p:pic>
      <p:sp>
        <p:nvSpPr>
          <p:cNvPr id="2" name="TextBox 9">
            <a:extLst>
              <a:ext uri="{FF2B5EF4-FFF2-40B4-BE49-F238E27FC236}">
                <a16:creationId xmlns:a16="http://schemas.microsoft.com/office/drawing/2014/main" id="{CECC5046-52BD-45FF-A439-3F418E9BF9B7}"/>
              </a:ext>
            </a:extLst>
          </p:cNvPr>
          <p:cNvSpPr txBox="1"/>
          <p:nvPr/>
        </p:nvSpPr>
        <p:spPr>
          <a:xfrm>
            <a:off x="5791656" y="2464725"/>
            <a:ext cx="5373246" cy="1384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[Home fragment]</a:t>
            </a: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Arial Nova" panose="020B0504020202020204" pitchFamily="34" charset="0"/>
              <a:cs typeface="IrisUPC" panose="020B0502040204020203" pitchFamily="34" charset="-34"/>
            </a:endParaRP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Add Edit Information fragment</a:t>
            </a:r>
          </a:p>
        </p:txBody>
      </p:sp>
      <p:sp>
        <p:nvSpPr>
          <p:cNvPr id="10" name="화살표: 왼쪽 9">
            <a:extLst>
              <a:ext uri="{FF2B5EF4-FFF2-40B4-BE49-F238E27FC236}">
                <a16:creationId xmlns:a16="http://schemas.microsoft.com/office/drawing/2014/main" id="{3C77F72E-B753-4686-B6A1-3F0730214254}"/>
              </a:ext>
            </a:extLst>
          </p:cNvPr>
          <p:cNvSpPr/>
          <p:nvPr/>
        </p:nvSpPr>
        <p:spPr>
          <a:xfrm>
            <a:off x="5410656" y="5046677"/>
            <a:ext cx="1995984" cy="461662"/>
          </a:xfrm>
          <a:prstGeom prst="leftArrow">
            <a:avLst/>
          </a:prstGeom>
          <a:solidFill>
            <a:srgbClr val="F4F6F5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9F22329F-6609-4A7C-9942-6B04D7C3A2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236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1585"/>
    </mc:Choice>
    <mc:Fallback>
      <p:transition advTm="31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527752" y="541256"/>
            <a:ext cx="3120712" cy="635357"/>
            <a:chOff x="201948" y="-94761"/>
            <a:chExt cx="3120711" cy="635355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985170" y="-94761"/>
              <a:ext cx="1554268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5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CDB9C36-4781-4B2F-B854-94F47B9A7DC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303" y="1458185"/>
            <a:ext cx="2202691" cy="3881529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A3B2760-5E47-40D8-B319-7317407D893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032" y="1413510"/>
            <a:ext cx="2202689" cy="3926204"/>
          </a:xfrm>
          <a:prstGeom prst="rect">
            <a:avLst/>
          </a:prstGeom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8A9BB4F4-78D9-4927-977F-B9EA7FC850BE}"/>
              </a:ext>
            </a:extLst>
          </p:cNvPr>
          <p:cNvSpPr/>
          <p:nvPr/>
        </p:nvSpPr>
        <p:spPr>
          <a:xfrm>
            <a:off x="5425440" y="3017520"/>
            <a:ext cx="1219200" cy="539114"/>
          </a:xfrm>
          <a:prstGeom prst="rightArrow">
            <a:avLst/>
          </a:prstGeom>
          <a:solidFill>
            <a:srgbClr val="F4F6F5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F3C18AEF-64C9-48E2-9828-BDA5BCCE55FC}"/>
              </a:ext>
            </a:extLst>
          </p:cNvPr>
          <p:cNvSpPr txBox="1"/>
          <p:nvPr/>
        </p:nvSpPr>
        <p:spPr>
          <a:xfrm>
            <a:off x="906121" y="5395921"/>
            <a:ext cx="4476639" cy="1384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[Home fragment]</a:t>
            </a: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Arial Nova" panose="020B0504020202020204" pitchFamily="34" charset="0"/>
              <a:cs typeface="IrisUPC" panose="020B0502040204020203" pitchFamily="34" charset="-34"/>
            </a:endParaRP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Information Modify UI</a:t>
            </a: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81C6DD69-85B5-4996-984E-FFA93C49B6AF}"/>
              </a:ext>
            </a:extLst>
          </p:cNvPr>
          <p:cNvSpPr txBox="1"/>
          <p:nvPr/>
        </p:nvSpPr>
        <p:spPr>
          <a:xfrm>
            <a:off x="5310974" y="5360270"/>
            <a:ext cx="4476639" cy="1384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[Home fragment]</a:t>
            </a: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Arial Nova" panose="020B0504020202020204" pitchFamily="34" charset="0"/>
              <a:cs typeface="IrisUPC" panose="020B0502040204020203" pitchFamily="34" charset="-34"/>
            </a:endParaRP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After Modify UI</a:t>
            </a: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FA4DAD5C-BA5F-47D1-9F5E-1DEAAF296B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33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1798"/>
    </mc:Choice>
    <mc:Fallback>
      <p:transition advTm="11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527752" y="541256"/>
            <a:ext cx="3120712" cy="635357"/>
            <a:chOff x="201948" y="-94761"/>
            <a:chExt cx="3120711" cy="635355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985170" y="-94761"/>
              <a:ext cx="1554268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5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D06D828-0824-4146-AE47-13114427642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32" y="3563622"/>
            <a:ext cx="5842936" cy="2667968"/>
          </a:xfrm>
          <a:prstGeom prst="rect">
            <a:avLst/>
          </a:prstGeom>
        </p:spPr>
      </p:pic>
      <p:sp>
        <p:nvSpPr>
          <p:cNvPr id="2" name="TextBox 9">
            <a:extLst>
              <a:ext uri="{FF2B5EF4-FFF2-40B4-BE49-F238E27FC236}">
                <a16:creationId xmlns:a16="http://schemas.microsoft.com/office/drawing/2014/main" id="{07BE5456-EA87-4275-813D-1F1BFC9AF640}"/>
              </a:ext>
            </a:extLst>
          </p:cNvPr>
          <p:cNvSpPr txBox="1"/>
          <p:nvPr/>
        </p:nvSpPr>
        <p:spPr>
          <a:xfrm>
            <a:off x="3685916" y="1938600"/>
            <a:ext cx="4476639" cy="1384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[WOD List fragment]</a:t>
            </a: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Arial Nova" panose="020B0504020202020204" pitchFamily="34" charset="0"/>
              <a:cs typeface="IrisUPC" panose="020B0502040204020203" pitchFamily="34" charset="-34"/>
            </a:endParaRPr>
          </a:p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Listview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 -&gt; </a:t>
            </a: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Recyclerview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Arial Nova" panose="020B0504020202020204" pitchFamily="34" charset="0"/>
              <a:cs typeface="IrisUPC" panose="020B0502040204020203" pitchFamily="34" charset="-34"/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006E114F-61A7-4836-B4AF-9BFB6544E8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838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6542"/>
    </mc:Choice>
    <mc:Fallback>
      <p:transition advTm="26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527752" y="541256"/>
            <a:ext cx="3120712" cy="635357"/>
            <a:chOff x="201948" y="-94761"/>
            <a:chExt cx="3120711" cy="635355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985170" y="-94761"/>
              <a:ext cx="1554268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5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66C41117-A4D0-4ED2-9224-2A36CC571ED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006" y="1507135"/>
            <a:ext cx="2155190" cy="379476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762239B-1F9A-40EF-8A2D-4CCE615A7A06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0514" y="1546825"/>
            <a:ext cx="2155188" cy="379476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7EC17AA-1452-454C-9965-BAC46EE401DD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020" y="1558497"/>
            <a:ext cx="2155188" cy="3783088"/>
          </a:xfrm>
          <a:prstGeom prst="rect">
            <a:avLst/>
          </a:prstGeom>
        </p:spPr>
      </p:pic>
      <p:sp>
        <p:nvSpPr>
          <p:cNvPr id="2" name="TextBox 9">
            <a:extLst>
              <a:ext uri="{FF2B5EF4-FFF2-40B4-BE49-F238E27FC236}">
                <a16:creationId xmlns:a16="http://schemas.microsoft.com/office/drawing/2014/main" id="{DD35A216-21AA-4229-9BCC-70E21E94ED52}"/>
              </a:ext>
            </a:extLst>
          </p:cNvPr>
          <p:cNvSpPr txBox="1"/>
          <p:nvPr/>
        </p:nvSpPr>
        <p:spPr>
          <a:xfrm>
            <a:off x="3184083" y="5423048"/>
            <a:ext cx="5823834" cy="1384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[Start fragment]</a:t>
            </a:r>
          </a:p>
          <a:p>
            <a:pPr algn="ct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WOD List , WOD Guide UI</a:t>
            </a:r>
          </a:p>
          <a:p>
            <a:pPr algn="ct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(Use </a:t>
            </a:r>
            <a:r>
              <a:rPr lang="en-US" altLang="ko-KR" sz="2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recyclerview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) ‘Scroll Mode’ 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091442C1-D8DB-4981-A7EA-A3F1649280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853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4819"/>
    </mc:Choice>
    <mc:Fallback>
      <p:transition advTm="34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직선 연결선 3"/>
          <p:cNvSpPr/>
          <p:nvPr/>
        </p:nvSpPr>
        <p:spPr>
          <a:xfrm>
            <a:off x="4916396" y="2493703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61" name="TextBox 35"/>
          <p:cNvSpPr txBox="1"/>
          <p:nvPr/>
        </p:nvSpPr>
        <p:spPr>
          <a:xfrm>
            <a:off x="5130686" y="2859839"/>
            <a:ext cx="7061310" cy="70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Problems &amp; Solutions</a:t>
            </a:r>
            <a:endParaRPr dirty="0"/>
          </a:p>
        </p:txBody>
      </p:sp>
      <p:sp>
        <p:nvSpPr>
          <p:cNvPr id="162" name="TextBox 35"/>
          <p:cNvSpPr txBox="1"/>
          <p:nvPr/>
        </p:nvSpPr>
        <p:spPr>
          <a:xfrm>
            <a:off x="3510915" y="2613618"/>
            <a:ext cx="1405482" cy="1183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72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3”</a:t>
            </a:r>
          </a:p>
        </p:txBody>
      </p:sp>
      <p:sp>
        <p:nvSpPr>
          <p:cNvPr id="163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F651B95D-F648-47BD-90DF-78DE40673F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8187"/>
    </mc:Choice>
    <mc:Fallback>
      <p:transition advTm="8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3" name="그룹 13"/>
          <p:cNvGrpSpPr/>
          <p:nvPr/>
        </p:nvGrpSpPr>
        <p:grpSpPr>
          <a:xfrm>
            <a:off x="4527753" y="536463"/>
            <a:ext cx="3120712" cy="640152"/>
            <a:chOff x="0" y="-13966"/>
            <a:chExt cx="3120711" cy="640151"/>
          </a:xfrm>
        </p:grpSpPr>
        <p:sp>
          <p:nvSpPr>
            <p:cNvPr id="251" name="직사각형 14"/>
            <p:cNvSpPr/>
            <p:nvPr/>
          </p:nvSpPr>
          <p:spPr>
            <a:xfrm>
              <a:off x="0" y="555699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TextBox 15"/>
            <p:cNvSpPr txBox="1"/>
            <p:nvPr/>
          </p:nvSpPr>
          <p:spPr>
            <a:xfrm>
              <a:off x="744750" y="-13966"/>
              <a:ext cx="1975857" cy="461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Problems [1]</a:t>
              </a:r>
              <a:endParaRPr dirty="0"/>
            </a:p>
          </p:txBody>
        </p:sp>
      </p:grp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sp>
        <p:nvSpPr>
          <p:cNvPr id="2" name="TextBox 9">
            <a:extLst>
              <a:ext uri="{FF2B5EF4-FFF2-40B4-BE49-F238E27FC236}">
                <a16:creationId xmlns:a16="http://schemas.microsoft.com/office/drawing/2014/main" id="{4798FCD1-01BA-4B0D-B149-D57016EC94F0}"/>
              </a:ext>
            </a:extLst>
          </p:cNvPr>
          <p:cNvSpPr txBox="1"/>
          <p:nvPr/>
        </p:nvSpPr>
        <p:spPr>
          <a:xfrm>
            <a:off x="5620655" y="2434102"/>
            <a:ext cx="6571345" cy="2246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Using   Apache  POI  Library</a:t>
            </a:r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sz="2800" spc="-150" dirty="0"/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-&gt; Read Excel file problem</a:t>
            </a:r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sz="2800" spc="-150" dirty="0"/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-&gt; Version of  Excel ( .xlsx  or .</a:t>
            </a:r>
            <a:r>
              <a:rPr lang="en-US" sz="2800" spc="-150" dirty="0" err="1"/>
              <a:t>xls</a:t>
            </a:r>
            <a:r>
              <a:rPr lang="en-US" sz="2800" spc="-150" dirty="0"/>
              <a:t> ??)</a:t>
            </a:r>
          </a:p>
        </p:txBody>
      </p:sp>
      <p:pic>
        <p:nvPicPr>
          <p:cNvPr id="1026" name="Picture 2" descr="문제 아이콘. 흰색 배경에 문제 웹 사이트 단추입니다. 로열티 무료 사진, 그림, 이미지 그리고 스톡포토그래피. Image  66213050.">
            <a:extLst>
              <a:ext uri="{FF2B5EF4-FFF2-40B4-BE49-F238E27FC236}">
                <a16:creationId xmlns:a16="http://schemas.microsoft.com/office/drawing/2014/main" id="{C7C8E0C5-AF89-4C4C-AA51-362766C35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4902" y="2024538"/>
            <a:ext cx="2808923" cy="2808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61FCD064-A5BF-4E16-BEAB-1B70E60E55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4385"/>
    </mc:Choice>
    <mc:Fallback>
      <p:transition advTm="24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/>
          </a:p>
        </p:txBody>
      </p:sp>
      <p:sp>
        <p:nvSpPr>
          <p:cNvPr id="102" name="직선 연결선 3"/>
          <p:cNvSpPr/>
          <p:nvPr/>
        </p:nvSpPr>
        <p:spPr>
          <a:xfrm flipH="1">
            <a:off x="5509164" y="992939"/>
            <a:ext cx="22453" cy="4872123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03" name="TextBox 35"/>
          <p:cNvSpPr txBox="1"/>
          <p:nvPr/>
        </p:nvSpPr>
        <p:spPr>
          <a:xfrm>
            <a:off x="2109398" y="2869262"/>
            <a:ext cx="1983207" cy="764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>
            <a:lvl1pPr>
              <a:defRPr sz="44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dirty="0"/>
              <a:t>INDEX</a:t>
            </a:r>
          </a:p>
        </p:txBody>
      </p:sp>
      <p:grpSp>
        <p:nvGrpSpPr>
          <p:cNvPr id="109" name="그룹 2"/>
          <p:cNvGrpSpPr/>
          <p:nvPr/>
        </p:nvGrpSpPr>
        <p:grpSpPr>
          <a:xfrm>
            <a:off x="5722902" y="1583482"/>
            <a:ext cx="6660385" cy="3151514"/>
            <a:chOff x="0" y="0"/>
            <a:chExt cx="6660384" cy="3151512"/>
          </a:xfrm>
        </p:grpSpPr>
        <p:grpSp>
          <p:nvGrpSpPr>
            <p:cNvPr id="107" name="그룹 17"/>
            <p:cNvGrpSpPr/>
            <p:nvPr/>
          </p:nvGrpSpPr>
          <p:grpSpPr>
            <a:xfrm>
              <a:off x="0" y="0"/>
              <a:ext cx="6660384" cy="2295932"/>
              <a:chOff x="0" y="0"/>
              <a:chExt cx="6660383" cy="2295931"/>
            </a:xfrm>
          </p:grpSpPr>
          <p:sp>
            <p:nvSpPr>
              <p:cNvPr id="104" name="TextBox 35"/>
              <p:cNvSpPr txBox="1"/>
              <p:nvPr/>
            </p:nvSpPr>
            <p:spPr>
              <a:xfrm>
                <a:off x="0" y="0"/>
                <a:ext cx="6336708" cy="5847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>
                <a:lvl1pPr>
                  <a:defRPr sz="3200" spc="300">
                    <a:ln w="9525" cap="flat">
                      <a:solidFill>
                        <a:srgbClr val="FFFFFF">
                          <a:alpha val="5000"/>
                        </a:srgbClr>
                      </a:solidFill>
                      <a:prstDash val="solid"/>
                      <a:round/>
                    </a:ln>
                    <a:solidFill>
                      <a:srgbClr val="FFFFFF"/>
                    </a:solidFill>
                    <a:latin typeface="HY견고딕"/>
                    <a:ea typeface="HY견고딕"/>
                    <a:cs typeface="HY견고딕"/>
                    <a:sym typeface="HY견고딕"/>
                  </a:defRPr>
                </a:lvl1pPr>
              </a:lstStyle>
              <a:p>
                <a:r>
                  <a:rPr dirty="0"/>
                  <a:t>01 </a:t>
                </a:r>
                <a:r>
                  <a:rPr lang="en-US" dirty="0"/>
                  <a:t>Weekly plan</a:t>
                </a:r>
                <a:endParaRPr dirty="0"/>
              </a:p>
            </p:txBody>
          </p:sp>
          <p:sp>
            <p:nvSpPr>
              <p:cNvPr id="105" name="TextBox 35"/>
              <p:cNvSpPr txBox="1"/>
              <p:nvPr/>
            </p:nvSpPr>
            <p:spPr>
              <a:xfrm>
                <a:off x="2" y="855580"/>
                <a:ext cx="6536274" cy="5847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/>
              <a:p>
                <a:pPr>
                  <a:defRPr sz="3200" spc="300">
                    <a:ln w="9525" cap="flat">
                      <a:solidFill>
                        <a:srgbClr val="FFFFFF">
                          <a:alpha val="5000"/>
                        </a:srgbClr>
                      </a:solidFill>
                      <a:prstDash val="solid"/>
                      <a:round/>
                    </a:ln>
                    <a:solidFill>
                      <a:srgbClr val="FFFFFF"/>
                    </a:solidFill>
                    <a:latin typeface="HY견고딕"/>
                    <a:ea typeface="HY견고딕"/>
                    <a:cs typeface="HY견고딕"/>
                    <a:sym typeface="HY견고딕"/>
                  </a:defRPr>
                </a:pPr>
                <a:r>
                  <a:rPr dirty="0"/>
                  <a:t>02 </a:t>
                </a:r>
                <a:r>
                  <a:rPr lang="en-US" dirty="0"/>
                  <a:t>Progress</a:t>
                </a:r>
                <a:endParaRPr dirty="0"/>
              </a:p>
            </p:txBody>
          </p:sp>
          <p:sp>
            <p:nvSpPr>
              <p:cNvPr id="106" name="TextBox 35"/>
              <p:cNvSpPr txBox="1"/>
              <p:nvPr/>
            </p:nvSpPr>
            <p:spPr>
              <a:xfrm>
                <a:off x="2" y="1711161"/>
                <a:ext cx="6660381" cy="58477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8" tIns="45718" rIns="45718" bIns="45718" numCol="1" anchor="t">
                <a:spAutoFit/>
              </a:bodyPr>
              <a:lstStyle/>
              <a:p>
                <a:pPr>
                  <a:defRPr sz="3200" spc="300">
                    <a:ln w="9525" cap="flat">
                      <a:solidFill>
                        <a:srgbClr val="FFFFFF">
                          <a:alpha val="5000"/>
                        </a:srgbClr>
                      </a:solidFill>
                      <a:prstDash val="solid"/>
                      <a:round/>
                    </a:ln>
                    <a:solidFill>
                      <a:srgbClr val="FFFFFF"/>
                    </a:solidFill>
                    <a:latin typeface="HY견고딕"/>
                    <a:ea typeface="HY견고딕"/>
                    <a:cs typeface="HY견고딕"/>
                    <a:sym typeface="HY견고딕"/>
                  </a:defRPr>
                </a:pPr>
                <a:r>
                  <a:rPr dirty="0"/>
                  <a:t>03</a:t>
                </a:r>
                <a:r>
                  <a:rPr lang="en-US" altLang="ko-KR" dirty="0"/>
                  <a:t> Problems &amp; Solutions</a:t>
                </a:r>
                <a:endParaRPr dirty="0"/>
              </a:p>
            </p:txBody>
          </p:sp>
        </p:grpSp>
        <p:sp>
          <p:nvSpPr>
            <p:cNvPr id="108" name="TextBox 35"/>
            <p:cNvSpPr txBox="1"/>
            <p:nvPr/>
          </p:nvSpPr>
          <p:spPr>
            <a:xfrm>
              <a:off x="0" y="2566741"/>
              <a:ext cx="6336707" cy="5847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/>
            <a:p>
              <a:pPr>
                <a:defRPr sz="3200" spc="300">
                  <a:ln w="9525" cap="flat">
                    <a:solidFill>
                      <a:srgbClr val="FFFFFF">
                        <a:alpha val="5000"/>
                      </a:srgbClr>
                    </a:solidFill>
                    <a:prstDash val="solid"/>
                    <a:round/>
                  </a:ln>
                  <a:solidFill>
                    <a:srgbClr val="FFFFFF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pPr>
              <a:r>
                <a:rPr dirty="0"/>
                <a:t>04 </a:t>
              </a:r>
              <a:r>
                <a:rPr lang="en-US" dirty="0"/>
                <a:t>Next week plan</a:t>
              </a:r>
              <a:endParaRPr dirty="0"/>
            </a:p>
          </p:txBody>
        </p:sp>
      </p:grpSp>
      <p:sp>
        <p:nvSpPr>
          <p:cNvPr id="110" name="슬라이드 번호 개체 틀 5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12" name="TextBox 35">
            <a:extLst>
              <a:ext uri="{FF2B5EF4-FFF2-40B4-BE49-F238E27FC236}">
                <a16:creationId xmlns:a16="http://schemas.microsoft.com/office/drawing/2014/main" id="{7DC031AF-F1F7-4243-8AD6-94CC2DB89BD1}"/>
              </a:ext>
            </a:extLst>
          </p:cNvPr>
          <p:cNvSpPr txBox="1"/>
          <p:nvPr/>
        </p:nvSpPr>
        <p:spPr>
          <a:xfrm>
            <a:off x="5722904" y="5005805"/>
            <a:ext cx="6336708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 numCol="1" anchor="t">
            <a:spAutoFit/>
          </a:bodyPr>
          <a:lstStyle/>
          <a:p>
            <a:pPr>
              <a:defRPr sz="3200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pPr>
            <a:r>
              <a:rPr lang="en-US" dirty="0"/>
              <a:t>05 </a:t>
            </a:r>
            <a:r>
              <a:rPr lang="en-US" dirty="0" err="1"/>
              <a:t>Github</a:t>
            </a:r>
            <a:r>
              <a:rPr lang="en-US" dirty="0"/>
              <a:t> Activity</a:t>
            </a:r>
            <a:endParaRPr dirty="0"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235A69B3-8373-4619-8CBA-1D920A988D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3560"/>
    </mc:Choice>
    <mc:Fallback>
      <p:transition advTm="23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3" name="그룹 13"/>
          <p:cNvGrpSpPr/>
          <p:nvPr/>
        </p:nvGrpSpPr>
        <p:grpSpPr>
          <a:xfrm>
            <a:off x="4527753" y="531059"/>
            <a:ext cx="3120712" cy="645556"/>
            <a:chOff x="0" y="-19370"/>
            <a:chExt cx="3120711" cy="645555"/>
          </a:xfrm>
        </p:grpSpPr>
        <p:sp>
          <p:nvSpPr>
            <p:cNvPr id="251" name="직사각형 14"/>
            <p:cNvSpPr/>
            <p:nvPr/>
          </p:nvSpPr>
          <p:spPr>
            <a:xfrm>
              <a:off x="0" y="555699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TextBox 15"/>
            <p:cNvSpPr txBox="1"/>
            <p:nvPr/>
          </p:nvSpPr>
          <p:spPr>
            <a:xfrm>
              <a:off x="827982" y="-19370"/>
              <a:ext cx="1480529" cy="461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Solution</a:t>
              </a:r>
              <a:endParaRPr dirty="0"/>
            </a:p>
          </p:txBody>
        </p:sp>
      </p:grp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20</a:t>
            </a:fld>
            <a:endParaRPr/>
          </a:p>
        </p:txBody>
      </p:sp>
      <p:pic>
        <p:nvPicPr>
          <p:cNvPr id="2050" name="Picture 2" descr="문제 해결 - 무료 여러 가지 잡다한개 아이콘">
            <a:extLst>
              <a:ext uri="{FF2B5EF4-FFF2-40B4-BE49-F238E27FC236}">
                <a16:creationId xmlns:a16="http://schemas.microsoft.com/office/drawing/2014/main" id="{339E1425-027D-434E-B42B-9823AF72D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148" y="1985930"/>
            <a:ext cx="2889256" cy="288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9">
            <a:extLst>
              <a:ext uri="{FF2B5EF4-FFF2-40B4-BE49-F238E27FC236}">
                <a16:creationId xmlns:a16="http://schemas.microsoft.com/office/drawing/2014/main" id="{83CFD6BA-7F45-4119-9FF7-E29D3ABBCB43}"/>
              </a:ext>
            </a:extLst>
          </p:cNvPr>
          <p:cNvSpPr txBox="1"/>
          <p:nvPr/>
        </p:nvSpPr>
        <p:spPr>
          <a:xfrm>
            <a:off x="5620655" y="2434102"/>
            <a:ext cx="6571345" cy="2246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Using   </a:t>
            </a:r>
            <a:r>
              <a:rPr lang="en-US" sz="2800" spc="-150" dirty="0" err="1"/>
              <a:t>Jexcel</a:t>
            </a:r>
            <a:r>
              <a:rPr lang="en-US" sz="2800" spc="-150" dirty="0"/>
              <a:t> Library</a:t>
            </a:r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sz="2800" spc="-150" dirty="0"/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-&gt; Easy to read Excel file</a:t>
            </a:r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sz="2800" spc="-150" dirty="0"/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-&gt; Use .</a:t>
            </a:r>
            <a:r>
              <a:rPr lang="en-US" sz="2800" spc="-150" dirty="0" err="1"/>
              <a:t>xls</a:t>
            </a:r>
            <a:r>
              <a:rPr lang="en-US" sz="2800" spc="-150" dirty="0"/>
              <a:t> version of  Excel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6FEA4677-52E4-4316-A06B-67A91382B1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812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40255"/>
    </mc:Choice>
    <mc:Fallback>
      <p:transition advTm="40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3" name="그룹 13"/>
          <p:cNvGrpSpPr/>
          <p:nvPr/>
        </p:nvGrpSpPr>
        <p:grpSpPr>
          <a:xfrm>
            <a:off x="4527753" y="536463"/>
            <a:ext cx="3120712" cy="640152"/>
            <a:chOff x="0" y="-13966"/>
            <a:chExt cx="3120711" cy="640151"/>
          </a:xfrm>
        </p:grpSpPr>
        <p:sp>
          <p:nvSpPr>
            <p:cNvPr id="251" name="직사각형 14"/>
            <p:cNvSpPr/>
            <p:nvPr/>
          </p:nvSpPr>
          <p:spPr>
            <a:xfrm>
              <a:off x="0" y="555699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TextBox 15"/>
            <p:cNvSpPr txBox="1"/>
            <p:nvPr/>
          </p:nvSpPr>
          <p:spPr>
            <a:xfrm>
              <a:off x="744750" y="-13966"/>
              <a:ext cx="1975857" cy="461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Problems [2]</a:t>
              </a:r>
              <a:endParaRPr dirty="0"/>
            </a:p>
          </p:txBody>
        </p:sp>
      </p:grp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21</a:t>
            </a:fld>
            <a:endParaRPr/>
          </a:p>
        </p:txBody>
      </p:sp>
      <p:sp>
        <p:nvSpPr>
          <p:cNvPr id="2" name="TextBox 9">
            <a:extLst>
              <a:ext uri="{FF2B5EF4-FFF2-40B4-BE49-F238E27FC236}">
                <a16:creationId xmlns:a16="http://schemas.microsoft.com/office/drawing/2014/main" id="{4798FCD1-01BA-4B0D-B149-D57016EC94F0}"/>
              </a:ext>
            </a:extLst>
          </p:cNvPr>
          <p:cNvSpPr txBox="1"/>
          <p:nvPr/>
        </p:nvSpPr>
        <p:spPr>
          <a:xfrm>
            <a:off x="5620655" y="2434102"/>
            <a:ext cx="6571345" cy="2246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Using  </a:t>
            </a:r>
            <a:r>
              <a:rPr lang="en-US" sz="2800" spc="-150" dirty="0" err="1"/>
              <a:t>Recyclerview</a:t>
            </a:r>
            <a:r>
              <a:rPr lang="en-US" sz="2800" spc="-150" dirty="0"/>
              <a:t>  vs </a:t>
            </a:r>
            <a:r>
              <a:rPr lang="en-US" sz="2800" spc="-150" dirty="0" err="1"/>
              <a:t>Listview</a:t>
            </a:r>
            <a:endParaRPr lang="en-US" sz="2800" spc="-150" dirty="0"/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sz="2800" spc="-150" dirty="0"/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-&gt; Hard to customizing</a:t>
            </a:r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sz="2800" spc="-150" dirty="0"/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-&gt; Structural problem</a:t>
            </a:r>
          </a:p>
        </p:txBody>
      </p:sp>
      <p:pic>
        <p:nvPicPr>
          <p:cNvPr id="1026" name="Picture 2" descr="문제 아이콘. 흰색 배경에 문제 웹 사이트 단추입니다. 로열티 무료 사진, 그림, 이미지 그리고 스톡포토그래피. Image  66213050.">
            <a:extLst>
              <a:ext uri="{FF2B5EF4-FFF2-40B4-BE49-F238E27FC236}">
                <a16:creationId xmlns:a16="http://schemas.microsoft.com/office/drawing/2014/main" id="{C7C8E0C5-AF89-4C4C-AA51-362766C35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4902" y="2024538"/>
            <a:ext cx="2808923" cy="2808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E781308C-37A3-49AA-8CC2-F8015883EF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05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9765"/>
    </mc:Choice>
    <mc:Fallback>
      <p:transition advTm="29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253" name="그룹 13"/>
          <p:cNvGrpSpPr/>
          <p:nvPr/>
        </p:nvGrpSpPr>
        <p:grpSpPr>
          <a:xfrm>
            <a:off x="4527753" y="531059"/>
            <a:ext cx="3120712" cy="645556"/>
            <a:chOff x="0" y="-19370"/>
            <a:chExt cx="3120711" cy="645555"/>
          </a:xfrm>
        </p:grpSpPr>
        <p:sp>
          <p:nvSpPr>
            <p:cNvPr id="251" name="직사각형 14"/>
            <p:cNvSpPr/>
            <p:nvPr/>
          </p:nvSpPr>
          <p:spPr>
            <a:xfrm>
              <a:off x="0" y="555699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TextBox 15"/>
            <p:cNvSpPr txBox="1"/>
            <p:nvPr/>
          </p:nvSpPr>
          <p:spPr>
            <a:xfrm>
              <a:off x="827982" y="-19370"/>
              <a:ext cx="1480529" cy="461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Solution</a:t>
              </a:r>
              <a:endParaRPr dirty="0"/>
            </a:p>
          </p:txBody>
        </p:sp>
      </p:grpSp>
      <p:grpSp>
        <p:nvGrpSpPr>
          <p:cNvPr id="25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25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25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25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Progress</a:t>
            </a:r>
          </a:p>
        </p:txBody>
      </p:sp>
      <p:sp>
        <p:nvSpPr>
          <p:cNvPr id="25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 </a:t>
            </a:r>
          </a:p>
        </p:txBody>
      </p:sp>
      <p:sp>
        <p:nvSpPr>
          <p:cNvPr id="25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26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26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26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6" y="6404293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22</a:t>
            </a:fld>
            <a:endParaRPr/>
          </a:p>
        </p:txBody>
      </p:sp>
      <p:pic>
        <p:nvPicPr>
          <p:cNvPr id="2050" name="Picture 2" descr="문제 해결 - 무료 여러 가지 잡다한개 아이콘">
            <a:extLst>
              <a:ext uri="{FF2B5EF4-FFF2-40B4-BE49-F238E27FC236}">
                <a16:creationId xmlns:a16="http://schemas.microsoft.com/office/drawing/2014/main" id="{339E1425-027D-434E-B42B-9823AF72D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8148" y="1985930"/>
            <a:ext cx="2889256" cy="288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9">
            <a:extLst>
              <a:ext uri="{FF2B5EF4-FFF2-40B4-BE49-F238E27FC236}">
                <a16:creationId xmlns:a16="http://schemas.microsoft.com/office/drawing/2014/main" id="{83CFD6BA-7F45-4119-9FF7-E29D3ABBCB43}"/>
              </a:ext>
            </a:extLst>
          </p:cNvPr>
          <p:cNvSpPr txBox="1"/>
          <p:nvPr/>
        </p:nvSpPr>
        <p:spPr>
          <a:xfrm>
            <a:off x="5620655" y="2434102"/>
            <a:ext cx="6571345" cy="2246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Using   </a:t>
            </a:r>
            <a:r>
              <a:rPr lang="en-US" sz="2800" spc="-150" dirty="0" err="1"/>
              <a:t>RecyclerView</a:t>
            </a:r>
            <a:endParaRPr lang="en-US" sz="2800" spc="-150" dirty="0"/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sz="2800" spc="-150" dirty="0"/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-&gt; Scroll Mode</a:t>
            </a:r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lang="en-US" sz="2800" spc="-150" dirty="0"/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sz="2800" spc="-150" dirty="0"/>
              <a:t>-&gt; </a:t>
            </a:r>
            <a:r>
              <a:rPr lang="en-US" altLang="ko-KR" sz="2800" b="0" i="0" dirty="0">
                <a:solidFill>
                  <a:srgbClr val="000000"/>
                </a:solidFill>
                <a:effectLst/>
                <a:latin typeface="Noto Sans"/>
              </a:rPr>
              <a:t>Flexibility to handle a lot of data</a:t>
            </a:r>
            <a:endParaRPr lang="en-US" sz="2800" spc="-150" dirty="0"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343EAAAD-A917-4328-90E8-5BAD82ECB6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34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27390"/>
    </mc:Choice>
    <mc:Fallback>
      <p:transition advTm="27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8" name="직선 연결선 3"/>
          <p:cNvSpPr/>
          <p:nvPr/>
        </p:nvSpPr>
        <p:spPr>
          <a:xfrm>
            <a:off x="4916396" y="2493703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49" name="TextBox 35"/>
          <p:cNvSpPr txBox="1"/>
          <p:nvPr/>
        </p:nvSpPr>
        <p:spPr>
          <a:xfrm>
            <a:off x="5130686" y="2859839"/>
            <a:ext cx="6336706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Next week plan</a:t>
            </a:r>
          </a:p>
        </p:txBody>
      </p:sp>
      <p:sp>
        <p:nvSpPr>
          <p:cNvPr id="350" name="TextBox 35"/>
          <p:cNvSpPr txBox="1"/>
          <p:nvPr/>
        </p:nvSpPr>
        <p:spPr>
          <a:xfrm>
            <a:off x="3510915" y="2613618"/>
            <a:ext cx="1405482" cy="1183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72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4”</a:t>
            </a:r>
          </a:p>
        </p:txBody>
      </p:sp>
      <p:sp>
        <p:nvSpPr>
          <p:cNvPr id="351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3" y="6404292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AC14AF2C-8908-448D-879B-77B5401C96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226"/>
    </mc:Choice>
    <mc:Fallback>
      <p:transition advTm="6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21" name="그룹 13"/>
          <p:cNvGrpSpPr/>
          <p:nvPr/>
        </p:nvGrpSpPr>
        <p:grpSpPr>
          <a:xfrm>
            <a:off x="4527750" y="592794"/>
            <a:ext cx="3120714" cy="583820"/>
            <a:chOff x="-1" y="-19650"/>
            <a:chExt cx="3120712" cy="583818"/>
          </a:xfrm>
        </p:grpSpPr>
        <p:sp>
          <p:nvSpPr>
            <p:cNvPr id="119" name="직사각형 14"/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" name="TextBox 15"/>
            <p:cNvSpPr txBox="1"/>
            <p:nvPr/>
          </p:nvSpPr>
          <p:spPr>
            <a:xfrm>
              <a:off x="1155399" y="-19650"/>
              <a:ext cx="836121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Next</a:t>
              </a:r>
              <a:endParaRPr dirty="0"/>
            </a:p>
          </p:txBody>
        </p:sp>
      </p:grpSp>
      <p:grpSp>
        <p:nvGrpSpPr>
          <p:cNvPr id="124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22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23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5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Next</a:t>
            </a:r>
            <a:endParaRPr dirty="0"/>
          </a:p>
        </p:txBody>
      </p:sp>
      <p:sp>
        <p:nvSpPr>
          <p:cNvPr id="126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4</a:t>
            </a:r>
            <a:r>
              <a:rPr dirty="0"/>
              <a:t> </a:t>
            </a:r>
          </a:p>
        </p:txBody>
      </p:sp>
      <p:sp>
        <p:nvSpPr>
          <p:cNvPr id="127" name="TextBox 25"/>
          <p:cNvSpPr txBox="1"/>
          <p:nvPr/>
        </p:nvSpPr>
        <p:spPr>
          <a:xfrm>
            <a:off x="107504" y="1340766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1</a:t>
            </a:r>
            <a:endParaRPr dirty="0"/>
          </a:p>
        </p:txBody>
      </p:sp>
      <p:sp>
        <p:nvSpPr>
          <p:cNvPr id="128" name="TextBox 26"/>
          <p:cNvSpPr txBox="1"/>
          <p:nvPr/>
        </p:nvSpPr>
        <p:spPr>
          <a:xfrm>
            <a:off x="107504" y="1819561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2</a:t>
            </a:r>
            <a:endParaRPr dirty="0"/>
          </a:p>
        </p:txBody>
      </p:sp>
      <p:sp>
        <p:nvSpPr>
          <p:cNvPr id="129" name="TextBox 18"/>
          <p:cNvSpPr txBox="1"/>
          <p:nvPr/>
        </p:nvSpPr>
        <p:spPr>
          <a:xfrm>
            <a:off x="116587" y="2298356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3</a:t>
            </a:r>
            <a:endParaRPr dirty="0"/>
          </a:p>
        </p:txBody>
      </p:sp>
      <p:sp>
        <p:nvSpPr>
          <p:cNvPr id="130" name="슬라이드 번호 개체 틀 6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24</a:t>
            </a:fld>
            <a:endParaRPr/>
          </a:p>
        </p:txBody>
      </p:sp>
      <p:pic>
        <p:nvPicPr>
          <p:cNvPr id="18" name="그래픽 17" descr="직선 화살표">
            <a:extLst>
              <a:ext uri="{FF2B5EF4-FFF2-40B4-BE49-F238E27FC236}">
                <a16:creationId xmlns:a16="http://schemas.microsoft.com/office/drawing/2014/main" id="{DDBE42BF-E13B-491E-A51B-BCAD4403F6D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7648464" y="1456427"/>
            <a:ext cx="373283" cy="373283"/>
          </a:xfrm>
          <a:prstGeom prst="rect">
            <a:avLst/>
          </a:prstGeom>
        </p:spPr>
      </p:pic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6A3206AE-9EEA-4019-A571-8102B6C5D5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976537"/>
              </p:ext>
            </p:extLst>
          </p:nvPr>
        </p:nvGraphicFramePr>
        <p:xfrm>
          <a:off x="2500447" y="1985930"/>
          <a:ext cx="7191105" cy="460743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648574">
                  <a:extLst>
                    <a:ext uri="{9D8B030D-6E8A-4147-A177-3AD203B41FA5}">
                      <a16:colId xmlns:a16="http://schemas.microsoft.com/office/drawing/2014/main" val="3184574628"/>
                    </a:ext>
                  </a:extLst>
                </a:gridCol>
                <a:gridCol w="979401">
                  <a:extLst>
                    <a:ext uri="{9D8B030D-6E8A-4147-A177-3AD203B41FA5}">
                      <a16:colId xmlns:a16="http://schemas.microsoft.com/office/drawing/2014/main" val="2040139442"/>
                    </a:ext>
                  </a:extLst>
                </a:gridCol>
                <a:gridCol w="1330465">
                  <a:extLst>
                    <a:ext uri="{9D8B030D-6E8A-4147-A177-3AD203B41FA5}">
                      <a16:colId xmlns:a16="http://schemas.microsoft.com/office/drawing/2014/main" val="191044149"/>
                    </a:ext>
                  </a:extLst>
                </a:gridCol>
                <a:gridCol w="811748">
                  <a:extLst>
                    <a:ext uri="{9D8B030D-6E8A-4147-A177-3AD203B41FA5}">
                      <a16:colId xmlns:a16="http://schemas.microsoft.com/office/drawing/2014/main" val="1986519380"/>
                    </a:ext>
                  </a:extLst>
                </a:gridCol>
                <a:gridCol w="1116961">
                  <a:extLst>
                    <a:ext uri="{9D8B030D-6E8A-4147-A177-3AD203B41FA5}">
                      <a16:colId xmlns:a16="http://schemas.microsoft.com/office/drawing/2014/main" val="2703942197"/>
                    </a:ext>
                  </a:extLst>
                </a:gridCol>
                <a:gridCol w="909903">
                  <a:extLst>
                    <a:ext uri="{9D8B030D-6E8A-4147-A177-3AD203B41FA5}">
                      <a16:colId xmlns:a16="http://schemas.microsoft.com/office/drawing/2014/main" val="1463003478"/>
                    </a:ext>
                  </a:extLst>
                </a:gridCol>
                <a:gridCol w="394053">
                  <a:extLst>
                    <a:ext uri="{9D8B030D-6E8A-4147-A177-3AD203B41FA5}">
                      <a16:colId xmlns:a16="http://schemas.microsoft.com/office/drawing/2014/main" val="4274002241"/>
                    </a:ext>
                  </a:extLst>
                </a:gridCol>
              </a:tblGrid>
              <a:tr h="171802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2</a:t>
                      </a:r>
                      <a:r>
                        <a:rPr lang="en-US" sz="1100" kern="100" baseline="30000">
                          <a:effectLst/>
                        </a:rPr>
                        <a:t>nd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3</a:t>
                      </a:r>
                      <a:r>
                        <a:rPr lang="en-US" sz="1100" kern="100" baseline="30000">
                          <a:effectLst/>
                        </a:rPr>
                        <a:t>rd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4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5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6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M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I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D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D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E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M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extLst>
                  <a:ext uri="{0D108BD9-81ED-4DB2-BD59-A6C34878D82A}">
                    <a16:rowId xmlns:a16="http://schemas.microsoft.com/office/drawing/2014/main" val="2175196650"/>
                  </a:ext>
                </a:extLst>
              </a:tr>
              <a:tr h="73291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 err="1">
                          <a:effectLst/>
                        </a:rPr>
                        <a:t>Jeonghoon,Kim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Defining data structure for database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Basic android UI design&amp; 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Basic android app function </a:t>
                      </a:r>
                      <a:r>
                        <a:rPr lang="en-US" sz="800" kern="100" dirty="0" err="1">
                          <a:effectLst/>
                        </a:rPr>
                        <a:t>design&amp;develop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Integrating modules &amp; Test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747705"/>
                  </a:ext>
                </a:extLst>
              </a:tr>
              <a:tr h="48554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Sungjae,Min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Making excel sheet template&amp;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Data collection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excel parsing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App database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0800624"/>
                  </a:ext>
                </a:extLst>
              </a:tr>
              <a:tr h="78541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Sungju,Go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WOD data collection&amp; data store to data structure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WOD generating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4087094"/>
                  </a:ext>
                </a:extLst>
              </a:tr>
              <a:tr h="3385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</a:rPr>
                        <a:t>9</a:t>
                      </a:r>
                      <a:r>
                        <a:rPr lang="en-US" sz="1100" kern="100" baseline="30000" dirty="0">
                          <a:effectLst/>
                        </a:rPr>
                        <a:t>th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10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11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12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13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F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I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N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D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E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M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/>
                </a:tc>
                <a:extLst>
                  <a:ext uri="{0D108BD9-81ED-4DB2-BD59-A6C34878D82A}">
                    <a16:rowId xmlns:a16="http://schemas.microsoft.com/office/drawing/2014/main" val="226963226"/>
                  </a:ext>
                </a:extLst>
              </a:tr>
              <a:tr h="40650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Jeonghoon,Kim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Community android UI design&amp; 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Community android app function design &amp; 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>
                          <a:effectLst/>
                        </a:rPr>
                        <a:t>Integrating modules&amp; test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9109437"/>
                  </a:ext>
                </a:extLst>
              </a:tr>
              <a:tr h="51969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Sungjae,Min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>
                          <a:effectLst/>
                        </a:rPr>
                        <a:t>Build community server system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DB system implementation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&amp; Build data transfer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100480"/>
                  </a:ext>
                </a:extLst>
              </a:tr>
              <a:tr h="91088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Sungju,Go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statistical function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25809"/>
                  </a:ext>
                </a:extLst>
              </a:tr>
            </a:tbl>
          </a:graphicData>
        </a:graphic>
      </p:graphicFrame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D34F0A1B-8F48-40F5-AB7E-D9B325C71A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318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52095"/>
    </mc:Choice>
    <mc:Fallback>
      <p:transition advTm="52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8" name="직선 연결선 3"/>
          <p:cNvSpPr/>
          <p:nvPr/>
        </p:nvSpPr>
        <p:spPr>
          <a:xfrm>
            <a:off x="4916396" y="2493703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49" name="TextBox 35"/>
          <p:cNvSpPr txBox="1"/>
          <p:nvPr/>
        </p:nvSpPr>
        <p:spPr>
          <a:xfrm>
            <a:off x="5130686" y="2859839"/>
            <a:ext cx="6336706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 err="1"/>
              <a:t>Github</a:t>
            </a:r>
            <a:r>
              <a:rPr lang="en-US" dirty="0"/>
              <a:t> Activity</a:t>
            </a:r>
            <a:endParaRPr dirty="0"/>
          </a:p>
        </p:txBody>
      </p:sp>
      <p:sp>
        <p:nvSpPr>
          <p:cNvPr id="350" name="TextBox 35"/>
          <p:cNvSpPr txBox="1"/>
          <p:nvPr/>
        </p:nvSpPr>
        <p:spPr>
          <a:xfrm>
            <a:off x="3510915" y="2613618"/>
            <a:ext cx="1405482" cy="120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72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5</a:t>
            </a:r>
            <a:r>
              <a:rPr dirty="0"/>
              <a:t>”</a:t>
            </a:r>
          </a:p>
        </p:txBody>
      </p:sp>
      <p:sp>
        <p:nvSpPr>
          <p:cNvPr id="351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3" y="6404292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37128616-91BA-485B-A4CD-9FF7612B63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224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093"/>
    </mc:Choice>
    <mc:Fallback>
      <p:transition advTm="5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21" name="그룹 13"/>
          <p:cNvGrpSpPr/>
          <p:nvPr/>
        </p:nvGrpSpPr>
        <p:grpSpPr>
          <a:xfrm>
            <a:off x="4527750" y="593720"/>
            <a:ext cx="3120714" cy="582894"/>
            <a:chOff x="-1" y="-18724"/>
            <a:chExt cx="3120712" cy="582892"/>
          </a:xfrm>
        </p:grpSpPr>
        <p:sp>
          <p:nvSpPr>
            <p:cNvPr id="119" name="직사각형 14"/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" name="TextBox 15"/>
            <p:cNvSpPr txBox="1"/>
            <p:nvPr/>
          </p:nvSpPr>
          <p:spPr>
            <a:xfrm>
              <a:off x="476300" y="-18724"/>
              <a:ext cx="2299663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 err="1"/>
                <a:t>Github</a:t>
              </a:r>
              <a:r>
                <a:rPr lang="en-US" dirty="0"/>
                <a:t> Activity</a:t>
              </a:r>
              <a:endParaRPr dirty="0"/>
            </a:p>
          </p:txBody>
        </p:sp>
      </p:grpSp>
      <p:grpSp>
        <p:nvGrpSpPr>
          <p:cNvPr id="124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22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 dirty="0"/>
            </a:p>
          </p:txBody>
        </p:sp>
        <p:sp>
          <p:nvSpPr>
            <p:cNvPr id="123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5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 err="1"/>
              <a:t>Github</a:t>
            </a:r>
            <a:endParaRPr dirty="0"/>
          </a:p>
        </p:txBody>
      </p:sp>
      <p:sp>
        <p:nvSpPr>
          <p:cNvPr id="126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dirty="0"/>
              <a:t>5</a:t>
            </a:r>
            <a:r>
              <a:rPr dirty="0"/>
              <a:t> </a:t>
            </a:r>
          </a:p>
        </p:txBody>
      </p:sp>
      <p:sp>
        <p:nvSpPr>
          <p:cNvPr id="127" name="TextBox 25"/>
          <p:cNvSpPr txBox="1"/>
          <p:nvPr/>
        </p:nvSpPr>
        <p:spPr>
          <a:xfrm>
            <a:off x="107504" y="1340766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1</a:t>
            </a:r>
            <a:endParaRPr dirty="0"/>
          </a:p>
        </p:txBody>
      </p:sp>
      <p:sp>
        <p:nvSpPr>
          <p:cNvPr id="128" name="TextBox 26"/>
          <p:cNvSpPr txBox="1"/>
          <p:nvPr/>
        </p:nvSpPr>
        <p:spPr>
          <a:xfrm>
            <a:off x="107504" y="1819561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2</a:t>
            </a:r>
            <a:endParaRPr dirty="0"/>
          </a:p>
        </p:txBody>
      </p:sp>
      <p:sp>
        <p:nvSpPr>
          <p:cNvPr id="129" name="TextBox 18"/>
          <p:cNvSpPr txBox="1"/>
          <p:nvPr/>
        </p:nvSpPr>
        <p:spPr>
          <a:xfrm>
            <a:off x="116587" y="2298356"/>
            <a:ext cx="45039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rPr dirty="0"/>
              <a:t>0</a:t>
            </a:r>
            <a:r>
              <a:rPr lang="en-US" altLang="ko-KR" dirty="0"/>
              <a:t>3</a:t>
            </a:r>
            <a:endParaRPr dirty="0"/>
          </a:p>
        </p:txBody>
      </p:sp>
      <p:sp>
        <p:nvSpPr>
          <p:cNvPr id="130" name="슬라이드 번호 개체 틀 6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26</a:t>
            </a:fld>
            <a:endParaRPr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B9A9C73-AA2D-44F2-8E17-D568C923F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2539" y="1510041"/>
            <a:ext cx="7102688" cy="4928516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9F9272FA-D977-49D2-B086-FF87ABE253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191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12696"/>
    </mc:Choice>
    <mc:Fallback>
      <p:transition advTm="12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6" name="직선 연결선 3"/>
          <p:cNvSpPr/>
          <p:nvPr/>
        </p:nvSpPr>
        <p:spPr>
          <a:xfrm>
            <a:off x="5417846" y="2668141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07" name="TextBox 35"/>
          <p:cNvSpPr txBox="1"/>
          <p:nvPr/>
        </p:nvSpPr>
        <p:spPr>
          <a:xfrm>
            <a:off x="5838609" y="3023839"/>
            <a:ext cx="3703595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Thank You!</a:t>
            </a:r>
          </a:p>
        </p:txBody>
      </p:sp>
      <p:pic>
        <p:nvPicPr>
          <p:cNvPr id="408" name="그림 5" descr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9965" y="2743625"/>
            <a:ext cx="1376655" cy="1324984"/>
          </a:xfrm>
          <a:prstGeom prst="rect">
            <a:avLst/>
          </a:prstGeom>
          <a:ln w="12700">
            <a:miter lim="400000"/>
          </a:ln>
        </p:spPr>
      </p:pic>
      <p:sp>
        <p:nvSpPr>
          <p:cNvPr id="409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080143" y="6404292"/>
            <a:ext cx="273655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5CF3FA32-FDEF-43CB-A230-D99B715013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621"/>
    </mc:Choice>
    <mc:Fallback>
      <p:transition advTm="5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3" name="직선 연결선 3"/>
          <p:cNvSpPr/>
          <p:nvPr/>
        </p:nvSpPr>
        <p:spPr>
          <a:xfrm>
            <a:off x="4916396" y="2493703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14" name="TextBox 35"/>
          <p:cNvSpPr txBox="1"/>
          <p:nvPr/>
        </p:nvSpPr>
        <p:spPr>
          <a:xfrm>
            <a:off x="5130685" y="2859839"/>
            <a:ext cx="6510323" cy="701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Weekly plan</a:t>
            </a:r>
            <a:endParaRPr dirty="0"/>
          </a:p>
        </p:txBody>
      </p:sp>
      <p:sp>
        <p:nvSpPr>
          <p:cNvPr id="115" name="TextBox 35"/>
          <p:cNvSpPr txBox="1"/>
          <p:nvPr/>
        </p:nvSpPr>
        <p:spPr>
          <a:xfrm>
            <a:off x="3510915" y="2613618"/>
            <a:ext cx="1405482" cy="22758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72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1	”</a:t>
            </a:r>
          </a:p>
        </p:txBody>
      </p:sp>
      <p:sp>
        <p:nvSpPr>
          <p:cNvPr id="116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EFAD1F08-DE32-49C4-A9A7-4D22D4E679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4936"/>
    </mc:Choice>
    <mc:Fallback>
      <p:transition advTm="4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21" name="그룹 13"/>
          <p:cNvGrpSpPr/>
          <p:nvPr/>
        </p:nvGrpSpPr>
        <p:grpSpPr>
          <a:xfrm>
            <a:off x="4527750" y="612443"/>
            <a:ext cx="3120714" cy="564171"/>
            <a:chOff x="-1" y="-1"/>
            <a:chExt cx="3120712" cy="564169"/>
          </a:xfrm>
        </p:grpSpPr>
        <p:sp>
          <p:nvSpPr>
            <p:cNvPr id="119" name="직사각형 14"/>
            <p:cNvSpPr/>
            <p:nvPr/>
          </p:nvSpPr>
          <p:spPr>
            <a:xfrm>
              <a:off x="-1" y="493682"/>
              <a:ext cx="3120712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20" name="TextBox 15"/>
            <p:cNvSpPr txBox="1"/>
            <p:nvPr/>
          </p:nvSpPr>
          <p:spPr>
            <a:xfrm>
              <a:off x="525818" y="-1"/>
              <a:ext cx="2084861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Weekly plan</a:t>
              </a:r>
              <a:endParaRPr dirty="0"/>
            </a:p>
          </p:txBody>
        </p:sp>
      </p:grpSp>
      <p:grpSp>
        <p:nvGrpSpPr>
          <p:cNvPr id="124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22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23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5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Plan</a:t>
            </a:r>
            <a:endParaRPr dirty="0"/>
          </a:p>
        </p:txBody>
      </p:sp>
      <p:sp>
        <p:nvSpPr>
          <p:cNvPr id="126" name="TextBox 24"/>
          <p:cNvSpPr txBox="1"/>
          <p:nvPr/>
        </p:nvSpPr>
        <p:spPr>
          <a:xfrm>
            <a:off x="-1777303" y="513087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 </a:t>
            </a:r>
          </a:p>
        </p:txBody>
      </p:sp>
      <p:sp>
        <p:nvSpPr>
          <p:cNvPr id="127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</a:t>
            </a:r>
          </a:p>
        </p:txBody>
      </p:sp>
      <p:sp>
        <p:nvSpPr>
          <p:cNvPr id="128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29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30" name="슬라이드 번호 개체 틀 6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pic>
        <p:nvPicPr>
          <p:cNvPr id="4" name="그래픽 3" descr="직선 화살표">
            <a:extLst>
              <a:ext uri="{FF2B5EF4-FFF2-40B4-BE49-F238E27FC236}">
                <a16:creationId xmlns:a16="http://schemas.microsoft.com/office/drawing/2014/main" id="{28A53334-7FB1-4411-8091-143E0DCC9FB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6200000">
            <a:off x="6655783" y="1405316"/>
            <a:ext cx="373283" cy="373283"/>
          </a:xfrm>
          <a:prstGeom prst="rect">
            <a:avLst/>
          </a:prstGeom>
        </p:spPr>
      </p:pic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4A817923-B18F-47D8-928F-1CC805AACC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054131"/>
              </p:ext>
            </p:extLst>
          </p:nvPr>
        </p:nvGraphicFramePr>
        <p:xfrm>
          <a:off x="2500447" y="1985930"/>
          <a:ext cx="7191105" cy="460743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648574">
                  <a:extLst>
                    <a:ext uri="{9D8B030D-6E8A-4147-A177-3AD203B41FA5}">
                      <a16:colId xmlns:a16="http://schemas.microsoft.com/office/drawing/2014/main" val="3184574628"/>
                    </a:ext>
                  </a:extLst>
                </a:gridCol>
                <a:gridCol w="979401">
                  <a:extLst>
                    <a:ext uri="{9D8B030D-6E8A-4147-A177-3AD203B41FA5}">
                      <a16:colId xmlns:a16="http://schemas.microsoft.com/office/drawing/2014/main" val="2040139442"/>
                    </a:ext>
                  </a:extLst>
                </a:gridCol>
                <a:gridCol w="1330465">
                  <a:extLst>
                    <a:ext uri="{9D8B030D-6E8A-4147-A177-3AD203B41FA5}">
                      <a16:colId xmlns:a16="http://schemas.microsoft.com/office/drawing/2014/main" val="191044149"/>
                    </a:ext>
                  </a:extLst>
                </a:gridCol>
                <a:gridCol w="811748">
                  <a:extLst>
                    <a:ext uri="{9D8B030D-6E8A-4147-A177-3AD203B41FA5}">
                      <a16:colId xmlns:a16="http://schemas.microsoft.com/office/drawing/2014/main" val="1986519380"/>
                    </a:ext>
                  </a:extLst>
                </a:gridCol>
                <a:gridCol w="1116961">
                  <a:extLst>
                    <a:ext uri="{9D8B030D-6E8A-4147-A177-3AD203B41FA5}">
                      <a16:colId xmlns:a16="http://schemas.microsoft.com/office/drawing/2014/main" val="2703942197"/>
                    </a:ext>
                  </a:extLst>
                </a:gridCol>
                <a:gridCol w="909903">
                  <a:extLst>
                    <a:ext uri="{9D8B030D-6E8A-4147-A177-3AD203B41FA5}">
                      <a16:colId xmlns:a16="http://schemas.microsoft.com/office/drawing/2014/main" val="1463003478"/>
                    </a:ext>
                  </a:extLst>
                </a:gridCol>
                <a:gridCol w="394053">
                  <a:extLst>
                    <a:ext uri="{9D8B030D-6E8A-4147-A177-3AD203B41FA5}">
                      <a16:colId xmlns:a16="http://schemas.microsoft.com/office/drawing/2014/main" val="4274002241"/>
                    </a:ext>
                  </a:extLst>
                </a:gridCol>
              </a:tblGrid>
              <a:tr h="171802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2</a:t>
                      </a:r>
                      <a:r>
                        <a:rPr lang="en-US" sz="1100" kern="100" baseline="30000">
                          <a:effectLst/>
                        </a:rPr>
                        <a:t>nd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3</a:t>
                      </a:r>
                      <a:r>
                        <a:rPr lang="en-US" sz="1100" kern="100" baseline="30000">
                          <a:effectLst/>
                        </a:rPr>
                        <a:t>rd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4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5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6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M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I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D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D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E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M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extLst>
                  <a:ext uri="{0D108BD9-81ED-4DB2-BD59-A6C34878D82A}">
                    <a16:rowId xmlns:a16="http://schemas.microsoft.com/office/drawing/2014/main" val="2175196650"/>
                  </a:ext>
                </a:extLst>
              </a:tr>
              <a:tr h="73291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 err="1">
                          <a:effectLst/>
                        </a:rPr>
                        <a:t>Jeonghoon,Kim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Defining data structure for database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Basic android UI design&amp; 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Basic android app function </a:t>
                      </a:r>
                      <a:r>
                        <a:rPr lang="en-US" sz="800" kern="100" dirty="0" err="1">
                          <a:effectLst/>
                        </a:rPr>
                        <a:t>design&amp;develop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Integrating modules &amp; Test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6747705"/>
                  </a:ext>
                </a:extLst>
              </a:tr>
              <a:tr h="48554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Sungjae,Min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Making excel sheet template&amp;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Data collection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excel parsing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App database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0800624"/>
                  </a:ext>
                </a:extLst>
              </a:tr>
              <a:tr h="78541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Sungju,Go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WOD data collection&amp; data store to data structure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WOD generating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4087094"/>
                  </a:ext>
                </a:extLst>
              </a:tr>
              <a:tr h="33859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 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 dirty="0">
                          <a:effectLst/>
                        </a:rPr>
                        <a:t>9</a:t>
                      </a:r>
                      <a:r>
                        <a:rPr lang="en-US" sz="1100" kern="100" baseline="30000" dirty="0">
                          <a:effectLst/>
                        </a:rPr>
                        <a:t>th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10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11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12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13</a:t>
                      </a:r>
                      <a:r>
                        <a:rPr lang="en-US" sz="1100" kern="100" baseline="30000">
                          <a:effectLst/>
                        </a:rPr>
                        <a:t>th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F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I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N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D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E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M</a:t>
                      </a:r>
                      <a:endParaRPr lang="ko-KR" sz="800" kern="10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500" kern="100">
                          <a:effectLst/>
                        </a:rPr>
                        <a:t>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/>
                </a:tc>
                <a:extLst>
                  <a:ext uri="{0D108BD9-81ED-4DB2-BD59-A6C34878D82A}">
                    <a16:rowId xmlns:a16="http://schemas.microsoft.com/office/drawing/2014/main" val="226963226"/>
                  </a:ext>
                </a:extLst>
              </a:tr>
              <a:tr h="40650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Jeonghoon,Kim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Community android UI design&amp; 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Community android app function design &amp; develop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>
                          <a:effectLst/>
                        </a:rPr>
                        <a:t>Integrating modules&amp; test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9109437"/>
                  </a:ext>
                </a:extLst>
              </a:tr>
              <a:tr h="51969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Sungjae,Min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>
                          <a:effectLst/>
                        </a:rPr>
                        <a:t>Build community server system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DB system implementation</a:t>
                      </a:r>
                      <a:endParaRPr lang="ko-KR" sz="800" kern="1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&amp; Build data transfer module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100480"/>
                  </a:ext>
                </a:extLst>
              </a:tr>
              <a:tr h="91088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100">
                          <a:effectLst/>
                        </a:rPr>
                        <a:t>Sungju,Go</a:t>
                      </a:r>
                      <a:endParaRPr lang="ko-KR" sz="8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800" kern="100" dirty="0">
                          <a:effectLst/>
                        </a:rPr>
                        <a:t>Implementation of statistical function</a:t>
                      </a:r>
                      <a:endParaRPr lang="ko-KR" sz="8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2017" marR="52017" marT="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25809"/>
                  </a:ext>
                </a:extLst>
              </a:tr>
            </a:tbl>
          </a:graphicData>
        </a:graphic>
      </p:graphicFrame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E99F486C-1D98-47E6-B9DA-36B88DC235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8177"/>
    </mc:Choice>
    <mc:Fallback>
      <p:transition advTm="28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5" name="직선 연결선 3"/>
          <p:cNvSpPr/>
          <p:nvPr/>
        </p:nvSpPr>
        <p:spPr>
          <a:xfrm>
            <a:off x="4916396" y="2493703"/>
            <a:ext cx="2" cy="1440162"/>
          </a:xfrm>
          <a:prstGeom prst="line">
            <a:avLst/>
          </a:prstGeom>
          <a:ln w="19050">
            <a:solidFill>
              <a:srgbClr val="FFFFF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6" name="TextBox 35"/>
          <p:cNvSpPr txBox="1"/>
          <p:nvPr/>
        </p:nvSpPr>
        <p:spPr>
          <a:xfrm>
            <a:off x="5130686" y="2859839"/>
            <a:ext cx="7446377" cy="707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4000" b="1" spc="30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37" name="TextBox 35"/>
          <p:cNvSpPr txBox="1"/>
          <p:nvPr/>
        </p:nvSpPr>
        <p:spPr>
          <a:xfrm>
            <a:off x="3510915" y="2613618"/>
            <a:ext cx="1405482" cy="1183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7200" b="1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t>2”</a:t>
            </a:r>
          </a:p>
        </p:txBody>
      </p:sp>
      <p:sp>
        <p:nvSpPr>
          <p:cNvPr id="138" name="슬라이드 번호 개체 틀 2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CBE69737-78AB-41E3-904B-758AE60897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7464"/>
    </mc:Choice>
    <mc:Fallback>
      <p:transition advTm="74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527752" y="550077"/>
            <a:ext cx="3256094" cy="626536"/>
            <a:chOff x="201948" y="-85940"/>
            <a:chExt cx="3256093" cy="626534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257490" y="-85940"/>
              <a:ext cx="3200551" cy="4616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 [Go </a:t>
              </a:r>
              <a:r>
                <a:rPr lang="en-US" dirty="0" err="1"/>
                <a:t>sungju</a:t>
              </a:r>
              <a:r>
                <a:rPr lang="en-US" dirty="0"/>
                <a:t>]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5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83D93F5C-EBBC-439B-B064-2B3F4FF3CE5C}"/>
              </a:ext>
            </a:extLst>
          </p:cNvPr>
          <p:cNvSpPr txBox="1"/>
          <p:nvPr/>
        </p:nvSpPr>
        <p:spPr>
          <a:xfrm>
            <a:off x="957205" y="1507135"/>
            <a:ext cx="4752529" cy="1384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Implementation of </a:t>
            </a:r>
            <a:r>
              <a:rPr lang="en-US" altLang="ko-KR" sz="2800" dirty="0">
                <a:solidFill>
                  <a:schemeClr val="tx1"/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WOD</a:t>
            </a:r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generating module</a:t>
            </a:r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sz="2800" spc="-150" dirty="0">
              <a:latin typeface="Arial Nova" panose="020B05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E587F8-ABEC-4008-B84D-C7387A77052E}"/>
              </a:ext>
            </a:extLst>
          </p:cNvPr>
          <p:cNvSpPr txBox="1"/>
          <p:nvPr/>
        </p:nvSpPr>
        <p:spPr>
          <a:xfrm>
            <a:off x="3929149" y="3368322"/>
            <a:ext cx="3990174" cy="18158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Movement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Name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Num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Weight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score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1A9679-DCF9-4717-B026-BD3668CFD89E}"/>
              </a:ext>
            </a:extLst>
          </p:cNvPr>
          <p:cNvSpPr txBox="1"/>
          <p:nvPr/>
        </p:nvSpPr>
        <p:spPr>
          <a:xfrm>
            <a:off x="8738633" y="3429000"/>
            <a:ext cx="2180339" cy="15388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200" b="1" dirty="0"/>
              <a:t>WOD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Name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Level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Movement list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type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C7DB3A5-00CB-4A87-A7E4-50AD1D7E1F78}"/>
              </a:ext>
            </a:extLst>
          </p:cNvPr>
          <p:cNvSpPr/>
          <p:nvPr/>
        </p:nvSpPr>
        <p:spPr>
          <a:xfrm>
            <a:off x="6096000" y="3307644"/>
            <a:ext cx="2144863" cy="1815878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9717A54-2DE7-4A48-B2E2-27E3E2635379}"/>
              </a:ext>
            </a:extLst>
          </p:cNvPr>
          <p:cNvSpPr/>
          <p:nvPr/>
        </p:nvSpPr>
        <p:spPr>
          <a:xfrm>
            <a:off x="8738633" y="4402667"/>
            <a:ext cx="1195589" cy="259644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1ABC8B8-58BF-404D-966F-905C7B2F8CB5}"/>
              </a:ext>
            </a:extLst>
          </p:cNvPr>
          <p:cNvCxnSpPr>
            <a:endCxn id="9" idx="1"/>
          </p:cNvCxnSpPr>
          <p:nvPr/>
        </p:nvCxnSpPr>
        <p:spPr>
          <a:xfrm flipV="1">
            <a:off x="8240863" y="4532489"/>
            <a:ext cx="497770" cy="564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0BC78237-5541-4F2B-A2FB-4E6849FB63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1340" y="3460251"/>
            <a:ext cx="4572000" cy="1476375"/>
          </a:xfrm>
          <a:prstGeom prst="rect">
            <a:avLst/>
          </a:prstGeom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B6BE984C-F96D-4E17-8DC1-BE99E033252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4443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8113"/>
    </mc:Choice>
    <mc:Fallback>
      <p:transition advClick="0" advTm="381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527752" y="541256"/>
            <a:ext cx="3120712" cy="635357"/>
            <a:chOff x="201948" y="-94761"/>
            <a:chExt cx="3120711" cy="635355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985170" y="-94761"/>
              <a:ext cx="1554268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83D93F5C-EBBC-439B-B064-2B3F4FF3CE5C}"/>
              </a:ext>
            </a:extLst>
          </p:cNvPr>
          <p:cNvSpPr txBox="1"/>
          <p:nvPr/>
        </p:nvSpPr>
        <p:spPr>
          <a:xfrm>
            <a:off x="957205" y="1507135"/>
            <a:ext cx="4752529" cy="1384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Implementation of </a:t>
            </a:r>
            <a:r>
              <a:rPr lang="en-US" altLang="ko-KR" sz="2800" dirty="0">
                <a:solidFill>
                  <a:schemeClr val="tx1"/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WOD</a:t>
            </a:r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generating module</a:t>
            </a:r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sz="2800" spc="-150" dirty="0">
              <a:latin typeface="Arial Nova" panose="020B05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BB90C48-C22B-4584-A91D-9864BA6193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2530" y="2848078"/>
            <a:ext cx="3373945" cy="303907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2525E06-04F8-4C9C-AD50-37DBD6903C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8108" y="3540872"/>
            <a:ext cx="4067175" cy="1352550"/>
          </a:xfrm>
          <a:prstGeom prst="rect">
            <a:avLst/>
          </a:prstGeom>
        </p:spPr>
      </p:pic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AAD45571-F995-4920-917F-CE038F1BE8E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41386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9384"/>
    </mc:Choice>
    <mc:Fallback>
      <p:transition advClick="0" advTm="39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527752" y="541256"/>
            <a:ext cx="3120712" cy="635357"/>
            <a:chOff x="201948" y="-94761"/>
            <a:chExt cx="3120711" cy="635355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985170" y="-94761"/>
              <a:ext cx="1554268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5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83D93F5C-EBBC-439B-B064-2B3F4FF3CE5C}"/>
              </a:ext>
            </a:extLst>
          </p:cNvPr>
          <p:cNvSpPr txBox="1"/>
          <p:nvPr/>
        </p:nvSpPr>
        <p:spPr>
          <a:xfrm>
            <a:off x="957205" y="1507135"/>
            <a:ext cx="4752529" cy="1384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Implementation of </a:t>
            </a:r>
            <a:r>
              <a:rPr lang="en-US" altLang="ko-KR" sz="2800" dirty="0">
                <a:solidFill>
                  <a:schemeClr val="tx1"/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WOD generating module</a:t>
            </a:r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sz="2800" spc="-150" dirty="0">
              <a:latin typeface="Arial Nova" panose="020B05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E587F8-ABEC-4008-B84D-C7387A77052E}"/>
              </a:ext>
            </a:extLst>
          </p:cNvPr>
          <p:cNvSpPr txBox="1"/>
          <p:nvPr/>
        </p:nvSpPr>
        <p:spPr>
          <a:xfrm>
            <a:off x="6199923" y="3368322"/>
            <a:ext cx="1719400" cy="18158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Movement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Name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Num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Weight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score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1A9679-DCF9-4717-B026-BD3668CFD89E}"/>
              </a:ext>
            </a:extLst>
          </p:cNvPr>
          <p:cNvSpPr txBox="1"/>
          <p:nvPr/>
        </p:nvSpPr>
        <p:spPr>
          <a:xfrm>
            <a:off x="8738633" y="3429000"/>
            <a:ext cx="2180339" cy="15388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200" b="1" dirty="0"/>
              <a:t>WOD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Name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Level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Movement list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type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C7DB3A5-00CB-4A87-A7E4-50AD1D7E1F78}"/>
              </a:ext>
            </a:extLst>
          </p:cNvPr>
          <p:cNvSpPr/>
          <p:nvPr/>
        </p:nvSpPr>
        <p:spPr>
          <a:xfrm>
            <a:off x="6096000" y="3307644"/>
            <a:ext cx="2144863" cy="1815878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9717A54-2DE7-4A48-B2E2-27E3E2635379}"/>
              </a:ext>
            </a:extLst>
          </p:cNvPr>
          <p:cNvSpPr/>
          <p:nvPr/>
        </p:nvSpPr>
        <p:spPr>
          <a:xfrm>
            <a:off x="8738633" y="4402667"/>
            <a:ext cx="1195589" cy="259644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1ABC8B8-58BF-404D-966F-905C7B2F8CB5}"/>
              </a:ext>
            </a:extLst>
          </p:cNvPr>
          <p:cNvCxnSpPr>
            <a:endCxn id="9" idx="1"/>
          </p:cNvCxnSpPr>
          <p:nvPr/>
        </p:nvCxnSpPr>
        <p:spPr>
          <a:xfrm flipV="1">
            <a:off x="8240863" y="4532489"/>
            <a:ext cx="497770" cy="564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3AA3834-B358-420B-B3DC-6CE37182D7DD}"/>
              </a:ext>
            </a:extLst>
          </p:cNvPr>
          <p:cNvSpPr txBox="1"/>
          <p:nvPr/>
        </p:nvSpPr>
        <p:spPr>
          <a:xfrm>
            <a:off x="2317353" y="2664692"/>
            <a:ext cx="2144863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Movement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Generate Function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16AE1E9-0970-4780-8228-BB29A303A8A0}"/>
              </a:ext>
            </a:extLst>
          </p:cNvPr>
          <p:cNvSpPr/>
          <p:nvPr/>
        </p:nvSpPr>
        <p:spPr>
          <a:xfrm>
            <a:off x="2317353" y="2682668"/>
            <a:ext cx="2144859" cy="646327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89B6382-9FE3-4EB8-AE4F-8C174C1416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3369" y="2101497"/>
            <a:ext cx="3495675" cy="8953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9CCB64-337D-4A4C-8081-3BEC45970DFE}"/>
              </a:ext>
            </a:extLst>
          </p:cNvPr>
          <p:cNvSpPr txBox="1"/>
          <p:nvPr/>
        </p:nvSpPr>
        <p:spPr>
          <a:xfrm>
            <a:off x="2308433" y="3624736"/>
            <a:ext cx="2144863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Read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Excel</a:t>
            </a:r>
            <a:r>
              <a:rPr lang="en-US" altLang="ko-KR" dirty="0"/>
              <a:t> file</a:t>
            </a:r>
            <a:endParaRPr kumimoji="0" lang="en-US" altLang="ko-KR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B43D059F-13D8-436F-A0C5-BDA19030A3E7}"/>
              </a:ext>
            </a:extLst>
          </p:cNvPr>
          <p:cNvSpPr/>
          <p:nvPr/>
        </p:nvSpPr>
        <p:spPr>
          <a:xfrm>
            <a:off x="2308433" y="3642712"/>
            <a:ext cx="2144859" cy="646327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417CB91-B48C-4247-B578-A4EC4D65E5A8}"/>
              </a:ext>
            </a:extLst>
          </p:cNvPr>
          <p:cNvSpPr/>
          <p:nvPr/>
        </p:nvSpPr>
        <p:spPr>
          <a:xfrm>
            <a:off x="957205" y="4704538"/>
            <a:ext cx="2144821" cy="1075373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720DD65-D380-49BC-BBD7-30E4AF0BAD29}"/>
              </a:ext>
            </a:extLst>
          </p:cNvPr>
          <p:cNvSpPr/>
          <p:nvPr/>
        </p:nvSpPr>
        <p:spPr>
          <a:xfrm>
            <a:off x="3549628" y="4722514"/>
            <a:ext cx="2144859" cy="646327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Recommend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famous WOD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9AFDA67-A672-495A-82B8-EA952931ED92}"/>
              </a:ext>
            </a:extLst>
          </p:cNvPr>
          <p:cNvSpPr txBox="1"/>
          <p:nvPr/>
        </p:nvSpPr>
        <p:spPr>
          <a:xfrm>
            <a:off x="956595" y="4722514"/>
            <a:ext cx="1546253" cy="923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Learning and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>
                <a:solidFill>
                  <a:schemeClr val="bg1">
                    <a:lumMod val="75000"/>
                  </a:schemeClr>
                </a:solidFill>
              </a:rPr>
              <a:t>making </a:t>
            </a: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Part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(Next Week)</a:t>
            </a: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7D895166-0D36-4188-A793-4F9442282009}"/>
              </a:ext>
            </a:extLst>
          </p:cNvPr>
          <p:cNvCxnSpPr>
            <a:stCxn id="13" idx="2"/>
            <a:endCxn id="7" idx="0"/>
          </p:cNvCxnSpPr>
          <p:nvPr/>
        </p:nvCxnSpPr>
        <p:spPr>
          <a:xfrm flipH="1">
            <a:off x="3380863" y="3328995"/>
            <a:ext cx="8920" cy="313717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0471E9B-78ED-49F9-AB44-7DBF79C9F916}"/>
              </a:ext>
            </a:extLst>
          </p:cNvPr>
          <p:cNvCxnSpPr>
            <a:stCxn id="7" idx="2"/>
          </p:cNvCxnSpPr>
          <p:nvPr/>
        </p:nvCxnSpPr>
        <p:spPr>
          <a:xfrm flipH="1">
            <a:off x="2308433" y="4289039"/>
            <a:ext cx="1072430" cy="37327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CBEEF4C3-A276-4149-8601-019FD9802339}"/>
              </a:ext>
            </a:extLst>
          </p:cNvPr>
          <p:cNvCxnSpPr>
            <a:stCxn id="7" idx="2"/>
          </p:cNvCxnSpPr>
          <p:nvPr/>
        </p:nvCxnSpPr>
        <p:spPr>
          <a:xfrm>
            <a:off x="3380863" y="4289039"/>
            <a:ext cx="1081353" cy="373272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33" name="그림 32">
            <a:extLst>
              <a:ext uri="{FF2B5EF4-FFF2-40B4-BE49-F238E27FC236}">
                <a16:creationId xmlns:a16="http://schemas.microsoft.com/office/drawing/2014/main" id="{1FEC6D4F-64EE-4C30-A649-57C4E0DD47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8633" y="5153731"/>
            <a:ext cx="3248025" cy="1466850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E1D30215-BB31-4264-B333-23EC2FC30AB7}"/>
              </a:ext>
            </a:extLst>
          </p:cNvPr>
          <p:cNvSpPr/>
          <p:nvPr/>
        </p:nvSpPr>
        <p:spPr>
          <a:xfrm>
            <a:off x="5983369" y="1985930"/>
            <a:ext cx="3589609" cy="1135862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CF806AF-500F-4AE9-A387-BA8A5F80C8BD}"/>
              </a:ext>
            </a:extLst>
          </p:cNvPr>
          <p:cNvSpPr/>
          <p:nvPr/>
        </p:nvSpPr>
        <p:spPr>
          <a:xfrm>
            <a:off x="8773054" y="5124290"/>
            <a:ext cx="3248025" cy="1705652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6E0BF5AE-F580-4CD4-BEEC-278D17187311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7157156" y="3112414"/>
            <a:ext cx="11276" cy="19523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F528E6BD-1FDB-40C8-986F-82992B45EF25}"/>
              </a:ext>
            </a:extLst>
          </p:cNvPr>
          <p:cNvCxnSpPr/>
          <p:nvPr/>
        </p:nvCxnSpPr>
        <p:spPr>
          <a:xfrm>
            <a:off x="10397067" y="4007172"/>
            <a:ext cx="451556" cy="79099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794C978-06DB-44B0-9C36-FEEE9A9B7CE5}"/>
              </a:ext>
            </a:extLst>
          </p:cNvPr>
          <p:cNvSpPr/>
          <p:nvPr/>
        </p:nvSpPr>
        <p:spPr>
          <a:xfrm>
            <a:off x="8658578" y="3429000"/>
            <a:ext cx="1738489" cy="1533235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48C27B3B-0988-4074-9266-849EA459E58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1864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45146"/>
    </mc:Choice>
    <mc:Fallback>
      <p:transition advClick="0" advTm="45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직선 연결선 3"/>
          <p:cNvSpPr/>
          <p:nvPr/>
        </p:nvSpPr>
        <p:spPr>
          <a:xfrm flipH="1">
            <a:off x="683568" y="-315416"/>
            <a:ext cx="2" cy="7472476"/>
          </a:xfrm>
          <a:prstGeom prst="line">
            <a:avLst/>
          </a:prstGeom>
          <a:ln w="6350">
            <a:solidFill>
              <a:srgbClr val="A6A6A6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43" name="그룹 13"/>
          <p:cNvGrpSpPr/>
          <p:nvPr/>
        </p:nvGrpSpPr>
        <p:grpSpPr>
          <a:xfrm>
            <a:off x="4527752" y="541256"/>
            <a:ext cx="3120712" cy="635357"/>
            <a:chOff x="201948" y="-94761"/>
            <a:chExt cx="3120711" cy="635355"/>
          </a:xfrm>
        </p:grpSpPr>
        <p:sp>
          <p:nvSpPr>
            <p:cNvPr id="141" name="직사각형 14"/>
            <p:cNvSpPr/>
            <p:nvPr/>
          </p:nvSpPr>
          <p:spPr>
            <a:xfrm>
              <a:off x="201948" y="470108"/>
              <a:ext cx="3120711" cy="70486"/>
            </a:xfrm>
            <a:prstGeom prst="rect">
              <a:avLst/>
            </a:prstGeom>
            <a:solidFill>
              <a:srgbClr val="D6DCE5">
                <a:alpha val="6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142" name="TextBox 15"/>
            <p:cNvSpPr txBox="1"/>
            <p:nvPr/>
          </p:nvSpPr>
          <p:spPr>
            <a:xfrm>
              <a:off x="985170" y="-94761"/>
              <a:ext cx="1554268" cy="4616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>
                <a:defRPr sz="2400" b="1">
                  <a:ln w="9525" cap="flat">
                    <a:solidFill>
                      <a:srgbClr val="361D18">
                        <a:alpha val="30000"/>
                      </a:srgbClr>
                    </a:solidFill>
                    <a:prstDash val="solid"/>
                    <a:round/>
                  </a:ln>
                  <a:solidFill>
                    <a:srgbClr val="361D18"/>
                  </a:solidFill>
                  <a:latin typeface="HY견고딕"/>
                  <a:ea typeface="HY견고딕"/>
                  <a:cs typeface="HY견고딕"/>
                  <a:sym typeface="HY견고딕"/>
                </a:defRPr>
              </a:lvl1pPr>
            </a:lstStyle>
            <a:p>
              <a:r>
                <a:rPr lang="en-US" dirty="0"/>
                <a:t>Progress</a:t>
              </a:r>
              <a:endParaRPr dirty="0"/>
            </a:p>
          </p:txBody>
        </p:sp>
      </p:grpSp>
      <p:grpSp>
        <p:nvGrpSpPr>
          <p:cNvPr id="146" name="그룹 6"/>
          <p:cNvGrpSpPr/>
          <p:nvPr/>
        </p:nvGrpSpPr>
        <p:grpSpPr>
          <a:xfrm>
            <a:off x="-3" y="900435"/>
            <a:ext cx="834330" cy="424650"/>
            <a:chOff x="-1" y="-1"/>
            <a:chExt cx="834329" cy="424649"/>
          </a:xfrm>
        </p:grpSpPr>
        <p:sp>
          <p:nvSpPr>
            <p:cNvPr id="144" name="직사각형 21"/>
            <p:cNvSpPr/>
            <p:nvPr/>
          </p:nvSpPr>
          <p:spPr>
            <a:xfrm>
              <a:off x="-2" y="-2"/>
              <a:ext cx="834330" cy="343506"/>
            </a:xfrm>
            <a:prstGeom prst="rect">
              <a:avLst/>
            </a:pr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나눔손글씨 펜"/>
                  <a:ea typeface="나눔손글씨 펜"/>
                  <a:cs typeface="나눔손글씨 펜"/>
                  <a:sym typeface="나눔손글씨 펜"/>
                </a:defRPr>
              </a:pPr>
              <a:endParaRPr/>
            </a:p>
          </p:txBody>
        </p:sp>
        <p:sp>
          <p:nvSpPr>
            <p:cNvPr id="145" name="직각 삼각형 22"/>
            <p:cNvSpPr/>
            <p:nvPr/>
          </p:nvSpPr>
          <p:spPr>
            <a:xfrm rot="5400000">
              <a:off x="712039" y="330075"/>
              <a:ext cx="81144" cy="108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F50"/>
            </a:solidFill>
            <a:ln w="12700" cap="flat">
              <a:solidFill>
                <a:srgbClr val="333F5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47" name="TextBox 35"/>
          <p:cNvSpPr txBox="1"/>
          <p:nvPr/>
        </p:nvSpPr>
        <p:spPr>
          <a:xfrm>
            <a:off x="-2002226" y="890646"/>
            <a:ext cx="4752529" cy="307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1400" spc="-150">
                <a:ln w="9525" cap="flat">
                  <a:solidFill>
                    <a:srgbClr val="FFFFFF">
                      <a:alpha val="5000"/>
                    </a:srgbClr>
                  </a:solidFill>
                  <a:prstDash val="solid"/>
                  <a:round/>
                </a:ln>
                <a:solidFill>
                  <a:srgbClr val="FFFFFF"/>
                </a:solidFill>
                <a:latin typeface="HY견고딕"/>
                <a:ea typeface="HY견고딕"/>
                <a:cs typeface="HY견고딕"/>
                <a:sym typeface="HY견고딕"/>
              </a:defRPr>
            </a:lvl1pPr>
          </a:lstStyle>
          <a:p>
            <a:r>
              <a:rPr lang="en-US" dirty="0"/>
              <a:t>Progress</a:t>
            </a:r>
            <a:endParaRPr dirty="0"/>
          </a:p>
        </p:txBody>
      </p:sp>
      <p:sp>
        <p:nvSpPr>
          <p:cNvPr id="148" name="TextBox 24"/>
          <p:cNvSpPr txBox="1"/>
          <p:nvPr/>
        </p:nvSpPr>
        <p:spPr>
          <a:xfrm>
            <a:off x="-1777303" y="470609"/>
            <a:ext cx="4320483" cy="396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sz="2000" spc="3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272123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02 </a:t>
            </a:r>
          </a:p>
        </p:txBody>
      </p:sp>
      <p:sp>
        <p:nvSpPr>
          <p:cNvPr id="149" name="TextBox 25"/>
          <p:cNvSpPr txBox="1"/>
          <p:nvPr/>
        </p:nvSpPr>
        <p:spPr>
          <a:xfrm>
            <a:off x="107504" y="134076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01</a:t>
            </a:r>
          </a:p>
        </p:txBody>
      </p:sp>
      <p:sp>
        <p:nvSpPr>
          <p:cNvPr id="150" name="TextBox 26"/>
          <p:cNvSpPr txBox="1"/>
          <p:nvPr/>
        </p:nvSpPr>
        <p:spPr>
          <a:xfrm>
            <a:off x="107504" y="1819561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03</a:t>
            </a:r>
          </a:p>
        </p:txBody>
      </p:sp>
      <p:sp>
        <p:nvSpPr>
          <p:cNvPr id="151" name="TextBox 18"/>
          <p:cNvSpPr txBox="1"/>
          <p:nvPr/>
        </p:nvSpPr>
        <p:spPr>
          <a:xfrm>
            <a:off x="116587" y="2298356"/>
            <a:ext cx="450395" cy="332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600">
                <a:ln w="9525" cap="flat">
                  <a:solidFill>
                    <a:srgbClr val="000000">
                      <a:alpha val="30000"/>
                    </a:srgbClr>
                  </a:solidFill>
                  <a:prstDash val="solid"/>
                  <a:round/>
                </a:ln>
                <a:solidFill>
                  <a:srgbClr val="D9D9D9"/>
                </a:solidFill>
                <a:latin typeface="나눔바른고딕"/>
                <a:ea typeface="나눔바른고딕"/>
                <a:cs typeface="나눔바른고딕"/>
                <a:sym typeface="나눔바른고딕"/>
              </a:defRPr>
            </a:lvl1pPr>
          </a:lstStyle>
          <a:p>
            <a:r>
              <a:t>04</a:t>
            </a:r>
          </a:p>
        </p:txBody>
      </p:sp>
      <p:sp>
        <p:nvSpPr>
          <p:cNvPr id="152" name="슬라이드 번호 개체 틀 7"/>
          <p:cNvSpPr txBox="1">
            <a:spLocks noGrp="1"/>
          </p:cNvSpPr>
          <p:nvPr>
            <p:ph type="sldNum" sz="quarter" idx="4294967295"/>
          </p:nvPr>
        </p:nvSpPr>
        <p:spPr>
          <a:xfrm>
            <a:off x="11164902" y="6404292"/>
            <a:ext cx="188896" cy="26923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83D93F5C-EBBC-439B-B064-2B3F4FF3CE5C}"/>
              </a:ext>
            </a:extLst>
          </p:cNvPr>
          <p:cNvSpPr txBox="1"/>
          <p:nvPr/>
        </p:nvSpPr>
        <p:spPr>
          <a:xfrm>
            <a:off x="957205" y="1507135"/>
            <a:ext cx="4752529" cy="1384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r"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r>
              <a:rPr lang="en-US" altLang="ko-KR" sz="2800" dirty="0">
                <a:solidFill>
                  <a:schemeClr val="bg1">
                    <a:lumMod val="75000"/>
                  </a:schemeClr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Implementation of </a:t>
            </a:r>
            <a:r>
              <a:rPr lang="en-US" altLang="ko-KR" sz="2800" dirty="0">
                <a:solidFill>
                  <a:schemeClr val="tx1"/>
                </a:solidFill>
                <a:latin typeface="Arial Nova" panose="020B0504020202020204" pitchFamily="34" charset="0"/>
                <a:cs typeface="IrisUPC" panose="020B0502040204020203" pitchFamily="34" charset="-34"/>
              </a:rPr>
              <a:t>WOD generating module</a:t>
            </a:r>
          </a:p>
          <a:p>
            <a:pPr>
              <a:buSzPct val="100000"/>
              <a:defRPr>
                <a:latin typeface="Cambria"/>
                <a:ea typeface="Cambria"/>
                <a:cs typeface="Cambria"/>
                <a:sym typeface="Cambria"/>
              </a:defRPr>
            </a:pPr>
            <a:endParaRPr sz="2800" spc="-150" dirty="0">
              <a:latin typeface="Arial Nova" panose="020B05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E587F8-ABEC-4008-B84D-C7387A77052E}"/>
              </a:ext>
            </a:extLst>
          </p:cNvPr>
          <p:cNvSpPr txBox="1"/>
          <p:nvPr/>
        </p:nvSpPr>
        <p:spPr>
          <a:xfrm>
            <a:off x="6199923" y="3368322"/>
            <a:ext cx="1719400" cy="18158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Movement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Name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Num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Weight</a:t>
            </a:r>
          </a:p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score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1A9679-DCF9-4717-B026-BD3668CFD89E}"/>
              </a:ext>
            </a:extLst>
          </p:cNvPr>
          <p:cNvSpPr txBox="1"/>
          <p:nvPr/>
        </p:nvSpPr>
        <p:spPr>
          <a:xfrm>
            <a:off x="8738633" y="3429000"/>
            <a:ext cx="2180339" cy="15388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200" b="1" dirty="0"/>
              <a:t>WOD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Name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Level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Movement list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맑은 고딕"/>
              </a:rPr>
              <a:t>type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C7DB3A5-00CB-4A87-A7E4-50AD1D7E1F78}"/>
              </a:ext>
            </a:extLst>
          </p:cNvPr>
          <p:cNvSpPr/>
          <p:nvPr/>
        </p:nvSpPr>
        <p:spPr>
          <a:xfrm>
            <a:off x="6096000" y="3307644"/>
            <a:ext cx="2144863" cy="1815878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9717A54-2DE7-4A48-B2E2-27E3E2635379}"/>
              </a:ext>
            </a:extLst>
          </p:cNvPr>
          <p:cNvSpPr/>
          <p:nvPr/>
        </p:nvSpPr>
        <p:spPr>
          <a:xfrm>
            <a:off x="8738633" y="4402667"/>
            <a:ext cx="1195589" cy="259644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1ABC8B8-58BF-404D-966F-905C7B2F8CB5}"/>
              </a:ext>
            </a:extLst>
          </p:cNvPr>
          <p:cNvCxnSpPr>
            <a:endCxn id="9" idx="1"/>
          </p:cNvCxnSpPr>
          <p:nvPr/>
        </p:nvCxnSpPr>
        <p:spPr>
          <a:xfrm flipV="1">
            <a:off x="8240863" y="4532489"/>
            <a:ext cx="497770" cy="5644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89B6382-9FE3-4EB8-AE4F-8C174C1416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3369" y="2101497"/>
            <a:ext cx="3495675" cy="895350"/>
          </a:xfrm>
          <a:prstGeom prst="rect">
            <a:avLst/>
          </a:prstGeom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E1D30215-BB31-4264-B333-23EC2FC30AB7}"/>
              </a:ext>
            </a:extLst>
          </p:cNvPr>
          <p:cNvSpPr/>
          <p:nvPr/>
        </p:nvSpPr>
        <p:spPr>
          <a:xfrm>
            <a:off x="5983369" y="1985930"/>
            <a:ext cx="3589609" cy="1135862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6E0BF5AE-F580-4CD4-BEEC-278D17187311}"/>
              </a:ext>
            </a:extLst>
          </p:cNvPr>
          <p:cNvCxnSpPr>
            <a:stCxn id="8" idx="0"/>
          </p:cNvCxnSpPr>
          <p:nvPr/>
        </p:nvCxnSpPr>
        <p:spPr>
          <a:xfrm flipH="1" flipV="1">
            <a:off x="7157156" y="3112414"/>
            <a:ext cx="11276" cy="19523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794C978-06DB-44B0-9C36-FEEE9A9B7CE5}"/>
              </a:ext>
            </a:extLst>
          </p:cNvPr>
          <p:cNvSpPr/>
          <p:nvPr/>
        </p:nvSpPr>
        <p:spPr>
          <a:xfrm>
            <a:off x="8658578" y="3429000"/>
            <a:ext cx="1738489" cy="1533235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88D74E8-70A5-4684-9685-CE52E6C8B8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0703" y="2843214"/>
            <a:ext cx="3546162" cy="304394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AEA0FDA-C612-4923-B92F-E1660CB1AF0B}"/>
              </a:ext>
            </a:extLst>
          </p:cNvPr>
          <p:cNvSpPr/>
          <p:nvPr/>
        </p:nvSpPr>
        <p:spPr>
          <a:xfrm>
            <a:off x="1603022" y="2549172"/>
            <a:ext cx="4030131" cy="3975806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맑은 고딕"/>
            </a:endParaRPr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BB7F8DF9-6B55-4745-A612-8DC193A701F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77980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38764"/>
    </mc:Choice>
    <mc:Fallback>
      <p:transition advClick="0" advTm="38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1|15.7|23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1|15.7|23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1|15.7|23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1|15.7|23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1|15.7|23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1|15.7|23.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1|15.7|23.8"/>
</p:tagLst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4F6F5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4F6F5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4F6F5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709</Words>
  <Application>Microsoft Office PowerPoint</Application>
  <PresentationFormat>와이드스크린</PresentationFormat>
  <Paragraphs>349</Paragraphs>
  <Slides>27</Slides>
  <Notes>0</Notes>
  <HiddenSlides>0</HiddenSlides>
  <MMClips>27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6" baseType="lpstr">
      <vt:lpstr>HY견고딕</vt:lpstr>
      <vt:lpstr>Noto Sans</vt:lpstr>
      <vt:lpstr>나눔바른고딕</vt:lpstr>
      <vt:lpstr>나눔손글씨 펜</vt:lpstr>
      <vt:lpstr>맑은 고딕</vt:lpstr>
      <vt:lpstr>Arial</vt:lpstr>
      <vt:lpstr>Arial Nova</vt:lpstr>
      <vt:lpstr>Cambria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alstjdwo1601@naver.com</cp:lastModifiedBy>
  <cp:revision>107</cp:revision>
  <dcterms:modified xsi:type="dcterms:W3CDTF">2020-10-02T23:50:08Z</dcterms:modified>
</cp:coreProperties>
</file>